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91" r:id="rId2"/>
    <p:sldId id="292" r:id="rId3"/>
    <p:sldId id="288" r:id="rId4"/>
    <p:sldId id="408" r:id="rId5"/>
    <p:sldId id="409" r:id="rId6"/>
    <p:sldId id="410" r:id="rId7"/>
    <p:sldId id="411" r:id="rId8"/>
    <p:sldId id="412" r:id="rId9"/>
    <p:sldId id="413" r:id="rId10"/>
    <p:sldId id="414" r:id="rId11"/>
    <p:sldId id="415" r:id="rId12"/>
    <p:sldId id="416" r:id="rId13"/>
    <p:sldId id="418" r:id="rId14"/>
    <p:sldId id="419" r:id="rId15"/>
    <p:sldId id="420" r:id="rId16"/>
    <p:sldId id="535" r:id="rId17"/>
    <p:sldId id="536" r:id="rId18"/>
    <p:sldId id="537" r:id="rId19"/>
    <p:sldId id="538" r:id="rId20"/>
    <p:sldId id="539" r:id="rId21"/>
    <p:sldId id="540" r:id="rId22"/>
    <p:sldId id="555" r:id="rId23"/>
    <p:sldId id="544" r:id="rId24"/>
    <p:sldId id="545" r:id="rId25"/>
    <p:sldId id="546" r:id="rId26"/>
    <p:sldId id="550" r:id="rId27"/>
    <p:sldId id="551" r:id="rId28"/>
    <p:sldId id="552" r:id="rId29"/>
    <p:sldId id="553" r:id="rId30"/>
    <p:sldId id="556" r:id="rId31"/>
    <p:sldId id="294" r:id="rId32"/>
    <p:sldId id="295" r:id="rId33"/>
    <p:sldId id="297" r:id="rId34"/>
    <p:sldId id="296" r:id="rId35"/>
    <p:sldId id="29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sorterViewPr>
    <p:cViewPr>
      <p:scale>
        <a:sx n="100" d="100"/>
        <a:sy n="100" d="100"/>
      </p:scale>
      <p:origin x="0" y="-90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11A75E-E071-4C8E-8CA3-6E517D663B1F}"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CE0010-7FA9-408A-BDF7-34D815A55C81}" type="slidenum">
              <a:rPr lang="en-US" smtClean="0"/>
              <a:t>‹#›</a:t>
            </a:fld>
            <a:endParaRPr lang="en-US"/>
          </a:p>
        </p:txBody>
      </p:sp>
    </p:spTree>
    <p:extLst>
      <p:ext uri="{BB962C8B-B14F-4D97-AF65-F5344CB8AC3E}">
        <p14:creationId xmlns:p14="http://schemas.microsoft.com/office/powerpoint/2010/main" val="4062878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3</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12</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13</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14</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15</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16</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17</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18</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19</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20</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4</a:t>
            </a:fld>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22</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23</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24</a:t>
            </a:fld>
            <a:endParaRPr lang="en-A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25</a:t>
            </a:fld>
            <a:endParaRPr lang="en-A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26</a:t>
            </a:fld>
            <a:endParaRPr lang="en-A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27</a:t>
            </a:fld>
            <a:endParaRPr lang="en-A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28</a:t>
            </a:fld>
            <a:endParaRPr lang="en-A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29</a:t>
            </a:fld>
            <a:endParaRPr lang="en-A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30</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5</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8</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9</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10</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E49C9-1D81-AD27-E2A9-D96E75BBAA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536288-1E29-04C4-F917-CDE2B3C44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AEC48C6-AD39-CDDD-93F5-C3E945809E88}"/>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5" name="Footer Placeholder 4">
            <a:extLst>
              <a:ext uri="{FF2B5EF4-FFF2-40B4-BE49-F238E27FC236}">
                <a16:creationId xmlns:a16="http://schemas.microsoft.com/office/drawing/2014/main" id="{D0A599DB-C949-EEE1-F3E4-FFD6C491BD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6E04AC-D6D5-3520-435F-DAA0A986C1C5}"/>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4154856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BA448-6AE0-4152-26D3-30B3BFE68B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EECB49-6AE8-B656-DDCF-4D399297C0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A2F89-3182-5EE6-5980-D323330BAB47}"/>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5" name="Footer Placeholder 4">
            <a:extLst>
              <a:ext uri="{FF2B5EF4-FFF2-40B4-BE49-F238E27FC236}">
                <a16:creationId xmlns:a16="http://schemas.microsoft.com/office/drawing/2014/main" id="{503E270C-7444-F83A-6627-47AA3DC7B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FC89E0-9430-2EE0-CD40-986A070E4850}"/>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179088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D946C0-C2F6-0619-BCFD-EB26E0EFC5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829B6B-7343-C91C-9712-EACFA3C24B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AE9825-B618-E57C-7B29-E5E137F2331D}"/>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5" name="Footer Placeholder 4">
            <a:extLst>
              <a:ext uri="{FF2B5EF4-FFF2-40B4-BE49-F238E27FC236}">
                <a16:creationId xmlns:a16="http://schemas.microsoft.com/office/drawing/2014/main" id="{58C09196-4552-85B5-F09C-CE9135C26F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5057F5-C078-282E-8D78-888F2227C39D}"/>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415988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1451D-C7E9-1A87-9979-0812D91243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A71988-B2C0-1C87-EF9C-A85885AB50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EE19D2-3B5F-174A-4A59-52C40D03B39F}"/>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5" name="Footer Placeholder 4">
            <a:extLst>
              <a:ext uri="{FF2B5EF4-FFF2-40B4-BE49-F238E27FC236}">
                <a16:creationId xmlns:a16="http://schemas.microsoft.com/office/drawing/2014/main" id="{CA2FB9A7-A2AC-953F-AEB3-44AD39A0A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C3B8FD-D96A-9EC9-2364-560D4B51FBF9}"/>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224382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3704-E3A9-C2F7-7F8D-59DE6C89D3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9AE137-97BB-AD95-84F1-3F87875DEE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480D79-8D3F-2F1E-596D-EBA83B18379E}"/>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5" name="Footer Placeholder 4">
            <a:extLst>
              <a:ext uri="{FF2B5EF4-FFF2-40B4-BE49-F238E27FC236}">
                <a16:creationId xmlns:a16="http://schemas.microsoft.com/office/drawing/2014/main" id="{8E164DAD-B3CF-F53F-0EA0-B8B2803F95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35734-43E0-D664-CD87-AED42EC15132}"/>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1093578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32870-C16B-5BA9-A5F2-A289E0BED0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A5ACA-F6E8-B9C0-FCDC-64DFFA8713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187C4D-6CE4-21B7-1931-FC96455CF0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BA8E41-4435-CD84-43ED-FA4EABDA865E}"/>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6" name="Footer Placeholder 5">
            <a:extLst>
              <a:ext uri="{FF2B5EF4-FFF2-40B4-BE49-F238E27FC236}">
                <a16:creationId xmlns:a16="http://schemas.microsoft.com/office/drawing/2014/main" id="{AE681FF2-B3EC-3C54-931F-5E6B0D1866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803260-95C3-7DDA-1794-4C7240A41954}"/>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1920829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195E5-B458-00FD-1A41-F4231F7FE6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DF869D-6702-93AE-D3B4-448FF4F186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F0501C-F50D-E7FB-F20D-6BD46967F2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54B785-36AF-96F4-6767-FB4C504F2A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0496A3-10FF-1848-CD17-B736D74DBB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5E30CD-818D-D1CE-79BF-1B4CCCD24716}"/>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8" name="Footer Placeholder 7">
            <a:extLst>
              <a:ext uri="{FF2B5EF4-FFF2-40B4-BE49-F238E27FC236}">
                <a16:creationId xmlns:a16="http://schemas.microsoft.com/office/drawing/2014/main" id="{890264B9-B5F2-0533-A17B-5F3683C298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5E8781-4B63-266F-6283-C04A73D7AE45}"/>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209428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69BB6-4104-F34B-DFAB-9F409E7470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9C4B64-867E-B8FE-86BF-E6A0B4472A40}"/>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4" name="Footer Placeholder 3">
            <a:extLst>
              <a:ext uri="{FF2B5EF4-FFF2-40B4-BE49-F238E27FC236}">
                <a16:creationId xmlns:a16="http://schemas.microsoft.com/office/drawing/2014/main" id="{FA278252-9FF8-4840-8673-6AA1CB2FDD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74DDA4-1B0E-6CA5-4D4A-EB1F5B5FD390}"/>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184438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5104F3-D0D0-ACB5-6837-FF0C3405DD83}"/>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3" name="Footer Placeholder 2">
            <a:extLst>
              <a:ext uri="{FF2B5EF4-FFF2-40B4-BE49-F238E27FC236}">
                <a16:creationId xmlns:a16="http://schemas.microsoft.com/office/drawing/2014/main" id="{770EB5E0-5E53-44DC-9549-48F4857B00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F417D6-0F59-363D-22CD-43C1BC6AA23B}"/>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3423643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60007-2A64-77E6-0F1C-15DD87DF51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ADB120-8CD7-94DF-B9FA-CDAD6CB92B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EA44D3-B8B1-0AE5-6AAC-BFDE783677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D60F39-736A-79F8-5B3E-2E1490DBAE13}"/>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6" name="Footer Placeholder 5">
            <a:extLst>
              <a:ext uri="{FF2B5EF4-FFF2-40B4-BE49-F238E27FC236}">
                <a16:creationId xmlns:a16="http://schemas.microsoft.com/office/drawing/2014/main" id="{0A2D4AF5-2EC5-4B35-C8B3-61B89656B0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A69B6C-57F7-8E32-FF98-18C52F40D860}"/>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313071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07515-867D-F97E-5B35-B940E728AD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BE26D8-61B1-E674-9FFC-1C9248A23A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22EF91-3866-39AF-D71F-55BDA7B78F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ED2F3E-7DCF-3355-E84E-B6E02BBCEAE2}"/>
              </a:ext>
            </a:extLst>
          </p:cNvPr>
          <p:cNvSpPr>
            <a:spLocks noGrp="1"/>
          </p:cNvSpPr>
          <p:nvPr>
            <p:ph type="dt" sz="half" idx="10"/>
          </p:nvPr>
        </p:nvSpPr>
        <p:spPr/>
        <p:txBody>
          <a:bodyPr/>
          <a:lstStyle/>
          <a:p>
            <a:fld id="{73ED2B4D-EDAA-4442-9A3F-D87925A6CF47}" type="datetimeFigureOut">
              <a:rPr lang="en-US" smtClean="0"/>
              <a:t>4/19/2023</a:t>
            </a:fld>
            <a:endParaRPr lang="en-US"/>
          </a:p>
        </p:txBody>
      </p:sp>
      <p:sp>
        <p:nvSpPr>
          <p:cNvPr id="6" name="Footer Placeholder 5">
            <a:extLst>
              <a:ext uri="{FF2B5EF4-FFF2-40B4-BE49-F238E27FC236}">
                <a16:creationId xmlns:a16="http://schemas.microsoft.com/office/drawing/2014/main" id="{08C8EBFE-FC33-7652-8666-5D003CF0F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6D4158-1A05-46FE-780E-F07FEE979D92}"/>
              </a:ext>
            </a:extLst>
          </p:cNvPr>
          <p:cNvSpPr>
            <a:spLocks noGrp="1"/>
          </p:cNvSpPr>
          <p:nvPr>
            <p:ph type="sldNum" sz="quarter" idx="12"/>
          </p:nvPr>
        </p:nvSpPr>
        <p:spPr/>
        <p:txBody>
          <a:bodyPr/>
          <a:lstStyle/>
          <a:p>
            <a:fld id="{23F43234-F5F4-4C1F-AA21-A2D5D45B832E}" type="slidenum">
              <a:rPr lang="en-US" smtClean="0"/>
              <a:t>‹#›</a:t>
            </a:fld>
            <a:endParaRPr lang="en-US"/>
          </a:p>
        </p:txBody>
      </p:sp>
    </p:spTree>
    <p:extLst>
      <p:ext uri="{BB962C8B-B14F-4D97-AF65-F5344CB8AC3E}">
        <p14:creationId xmlns:p14="http://schemas.microsoft.com/office/powerpoint/2010/main" val="1766173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63EC88-D6C4-6F88-BE7C-6F47605C52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BB4BFC-31A4-1717-9494-434689AA94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664BC2-557F-61F1-8D00-13B1A58D9A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D2B4D-EDAA-4442-9A3F-D87925A6CF47}" type="datetimeFigureOut">
              <a:rPr lang="en-US" smtClean="0"/>
              <a:t>4/19/2023</a:t>
            </a:fld>
            <a:endParaRPr lang="en-US"/>
          </a:p>
        </p:txBody>
      </p:sp>
      <p:sp>
        <p:nvSpPr>
          <p:cNvPr id="5" name="Footer Placeholder 4">
            <a:extLst>
              <a:ext uri="{FF2B5EF4-FFF2-40B4-BE49-F238E27FC236}">
                <a16:creationId xmlns:a16="http://schemas.microsoft.com/office/drawing/2014/main" id="{C0B15D22-68E2-667E-4353-131467B713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05450BC-6C2D-AEE3-1D9D-C42485693B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43234-F5F4-4C1F-AA21-A2D5D45B832E}" type="slidenum">
              <a:rPr lang="en-US" smtClean="0"/>
              <a:t>‹#›</a:t>
            </a:fld>
            <a:endParaRPr lang="en-US"/>
          </a:p>
        </p:txBody>
      </p:sp>
    </p:spTree>
    <p:extLst>
      <p:ext uri="{BB962C8B-B14F-4D97-AF65-F5344CB8AC3E}">
        <p14:creationId xmlns:p14="http://schemas.microsoft.com/office/powerpoint/2010/main" val="1382274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2">
            <a:extLst>
              <a:ext uri="{FF2B5EF4-FFF2-40B4-BE49-F238E27FC236}">
                <a16:creationId xmlns:a16="http://schemas.microsoft.com/office/drawing/2014/main" id="{92AEDFAF-70BD-782C-7D42-C3A0BC181655}"/>
              </a:ext>
            </a:extLst>
          </p:cNvPr>
          <p:cNvSpPr txBox="1">
            <a:spLocks noChangeArrowheads="1"/>
          </p:cNvSpPr>
          <p:nvPr/>
        </p:nvSpPr>
        <p:spPr bwMode="auto">
          <a:xfrm>
            <a:off x="3009901" y="1146176"/>
            <a:ext cx="77390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Tx/>
              <a:buNone/>
            </a:pPr>
            <a:r>
              <a:rPr lang="en-US" altLang="en-US" sz="2100">
                <a:latin typeface="Book Antiqua" panose="02040602050305030304" pitchFamily="18" charset="0"/>
              </a:rPr>
              <a:t>RUNGTA COLLEGE OF DENTAL SCIENCES &amp; RESEARCH </a:t>
            </a:r>
          </a:p>
        </p:txBody>
      </p:sp>
      <p:sp>
        <p:nvSpPr>
          <p:cNvPr id="3075" name="TextBox 3">
            <a:extLst>
              <a:ext uri="{FF2B5EF4-FFF2-40B4-BE49-F238E27FC236}">
                <a16:creationId xmlns:a16="http://schemas.microsoft.com/office/drawing/2014/main" id="{18AEE972-9893-E5B1-D899-6B326548951E}"/>
              </a:ext>
            </a:extLst>
          </p:cNvPr>
          <p:cNvSpPr txBox="1">
            <a:spLocks noChangeArrowheads="1"/>
          </p:cNvSpPr>
          <p:nvPr/>
        </p:nvSpPr>
        <p:spPr bwMode="auto">
          <a:xfrm>
            <a:off x="1455174" y="2747964"/>
            <a:ext cx="94239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Tx/>
              <a:buNone/>
            </a:pPr>
            <a:r>
              <a:rPr lang="en-US" altLang="en-US" sz="2800" dirty="0">
                <a:latin typeface="Book Antiqua" panose="02040602050305030304" pitchFamily="18" charset="0"/>
              </a:rPr>
              <a:t>TITLE OF THE TOPIC: </a:t>
            </a:r>
            <a:r>
              <a:rPr lang="en-AU" sz="2800" b="1" dirty="0">
                <a:latin typeface="+mn-lt"/>
              </a:rPr>
              <a:t>MICROBIOLOGY IN ENDODONTICS</a:t>
            </a:r>
            <a:endParaRPr lang="en-US" altLang="en-US" sz="2800" dirty="0">
              <a:latin typeface="Book Antiqua" panose="02040602050305030304" pitchFamily="18" charset="0"/>
            </a:endParaRPr>
          </a:p>
        </p:txBody>
      </p:sp>
      <p:sp>
        <p:nvSpPr>
          <p:cNvPr id="3076" name="TextBox 5">
            <a:extLst>
              <a:ext uri="{FF2B5EF4-FFF2-40B4-BE49-F238E27FC236}">
                <a16:creationId xmlns:a16="http://schemas.microsoft.com/office/drawing/2014/main" id="{10D683A3-E83C-D0C1-495A-851D60D8BB85}"/>
              </a:ext>
            </a:extLst>
          </p:cNvPr>
          <p:cNvSpPr txBox="1">
            <a:spLocks noChangeArrowheads="1"/>
          </p:cNvSpPr>
          <p:nvPr/>
        </p:nvSpPr>
        <p:spPr bwMode="auto">
          <a:xfrm>
            <a:off x="2590801" y="5345114"/>
            <a:ext cx="85455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lgn="ctr" eaLnBrk="1" hangingPunct="1">
              <a:spcBef>
                <a:spcPct val="0"/>
              </a:spcBef>
              <a:buClrTx/>
              <a:buFontTx/>
              <a:buNone/>
            </a:pPr>
            <a:r>
              <a:rPr lang="en-US" altLang="en-US" sz="2100">
                <a:latin typeface="Book Antiqua" panose="02040602050305030304" pitchFamily="18" charset="0"/>
              </a:rPr>
              <a:t>DEPARTMENT OF CONSERVATIVE DENTISTRY AND ENDODONTICS </a:t>
            </a:r>
          </a:p>
        </p:txBody>
      </p:sp>
      <p:pic>
        <p:nvPicPr>
          <p:cNvPr id="3077" name="Picture 6">
            <a:extLst>
              <a:ext uri="{FF2B5EF4-FFF2-40B4-BE49-F238E27FC236}">
                <a16:creationId xmlns:a16="http://schemas.microsoft.com/office/drawing/2014/main" id="{B71D9F78-ACF1-5C97-AFAA-77CEA4A158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781" r="15781"/>
          <a:stretch>
            <a:fillRect/>
          </a:stretch>
        </p:blipFill>
        <p:spPr bwMode="auto">
          <a:xfrm>
            <a:off x="1524000" y="-19050"/>
            <a:ext cx="1563688" cy="158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Slide Number Placeholder 1">
            <a:extLst>
              <a:ext uri="{FF2B5EF4-FFF2-40B4-BE49-F238E27FC236}">
                <a16:creationId xmlns:a16="http://schemas.microsoft.com/office/drawing/2014/main" id="{AFBA7358-CCB0-2978-25EE-0C814056F87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BBAFFE83-C04D-42AB-8CD8-ABA8A3DC5867}" type="slidenum">
              <a:rPr lang="en-US" altLang="en-US" sz="1400" b="0">
                <a:latin typeface="Times New Roman" panose="02020603050405020304" pitchFamily="18" charset="0"/>
              </a:rPr>
              <a:pPr>
                <a:spcBef>
                  <a:spcPct val="0"/>
                </a:spcBef>
                <a:buClrTx/>
                <a:buFontTx/>
                <a:buNone/>
              </a:pPr>
              <a:t>1</a:t>
            </a:fld>
            <a:endParaRPr lang="en-US" altLang="en-US" sz="1400" b="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lnSpcReduction="10000"/>
          </a:bodyPr>
          <a:lstStyle/>
          <a:p>
            <a:r>
              <a:rPr lang="en-AU" sz="3200" dirty="0"/>
              <a:t>Ability to colonize and infect nearly all human tissue</a:t>
            </a:r>
          </a:p>
          <a:p>
            <a:endParaRPr lang="en-AU" sz="3200" dirty="0"/>
          </a:p>
          <a:p>
            <a:r>
              <a:rPr lang="en-AU" sz="3200" dirty="0"/>
              <a:t>Leading cause of infection in </a:t>
            </a:r>
            <a:r>
              <a:rPr lang="en-AU" sz="3200" dirty="0" err="1"/>
              <a:t>immunocompromised</a:t>
            </a:r>
            <a:r>
              <a:rPr lang="en-AU" sz="3200" dirty="0"/>
              <a:t> host (systemic </a:t>
            </a:r>
            <a:r>
              <a:rPr lang="en-AU" sz="3200" dirty="0" err="1"/>
              <a:t>candidiasis</a:t>
            </a:r>
            <a:r>
              <a:rPr lang="en-AU" sz="3200" dirty="0"/>
              <a:t>)</a:t>
            </a:r>
          </a:p>
          <a:p>
            <a:endParaRPr lang="en-AU" sz="3200" dirty="0"/>
          </a:p>
          <a:p>
            <a:r>
              <a:rPr lang="en-AU" sz="3200" dirty="0" err="1"/>
              <a:t>C.albicans</a:t>
            </a:r>
            <a:r>
              <a:rPr lang="en-AU" sz="3200" dirty="0"/>
              <a:t> most </a:t>
            </a:r>
            <a:r>
              <a:rPr lang="en-AU" sz="3200" dirty="0" err="1"/>
              <a:t>comman</a:t>
            </a:r>
            <a:r>
              <a:rPr lang="en-AU" sz="3200" dirty="0"/>
              <a:t> oral yeast</a:t>
            </a:r>
          </a:p>
          <a:p>
            <a:endParaRPr lang="en-AU" sz="3200" dirty="0"/>
          </a:p>
          <a:p>
            <a:r>
              <a:rPr lang="en-AU" sz="3200" dirty="0"/>
              <a:t>Other sp being </a:t>
            </a:r>
            <a:r>
              <a:rPr lang="en-AU" sz="3200" dirty="0" err="1"/>
              <a:t>C.glabrata</a:t>
            </a:r>
            <a:r>
              <a:rPr lang="en-AU" sz="3200" dirty="0"/>
              <a:t>, </a:t>
            </a:r>
            <a:r>
              <a:rPr lang="en-AU" sz="3200" dirty="0" err="1"/>
              <a:t>C.krusei</a:t>
            </a:r>
            <a:r>
              <a:rPr lang="en-AU" sz="3200" dirty="0"/>
              <a:t> and </a:t>
            </a:r>
            <a:r>
              <a:rPr lang="en-AU" sz="3200" dirty="0" err="1"/>
              <a:t>C.tropicalis</a:t>
            </a:r>
            <a:endParaRPr lang="en-AU" sz="3200" dirty="0"/>
          </a:p>
          <a:p>
            <a:endParaRPr lang="en-AU" sz="3200" dirty="0"/>
          </a:p>
          <a:p>
            <a:r>
              <a:rPr lang="en-AU" sz="3200" dirty="0"/>
              <a:t>Significantly larger than bacteria </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10</a:t>
            </a:fld>
            <a:endParaRPr lang="en-A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r>
              <a:rPr lang="en-AU" sz="3200" dirty="0"/>
              <a:t>Reproduce by mean of multilateral budding</a:t>
            </a:r>
          </a:p>
          <a:p>
            <a:endParaRPr lang="en-AU" sz="3200" dirty="0"/>
          </a:p>
          <a:p>
            <a:r>
              <a:rPr lang="en-AU" sz="3200" dirty="0"/>
              <a:t>Can tolerate a range of pH conditions</a:t>
            </a:r>
          </a:p>
          <a:p>
            <a:endParaRPr lang="en-AU" sz="3200" dirty="0"/>
          </a:p>
          <a:p>
            <a:r>
              <a:rPr lang="en-AU" sz="3200" dirty="0"/>
              <a:t>Cell wall rigid – contain </a:t>
            </a:r>
            <a:r>
              <a:rPr lang="en-AU" sz="3200" dirty="0" err="1"/>
              <a:t>mannan</a:t>
            </a:r>
            <a:r>
              <a:rPr lang="en-AU" sz="3200" dirty="0"/>
              <a:t>, </a:t>
            </a:r>
            <a:r>
              <a:rPr lang="en-AU" sz="3200" dirty="0" err="1"/>
              <a:t>glucan</a:t>
            </a:r>
            <a:r>
              <a:rPr lang="en-AU" sz="3200" dirty="0"/>
              <a:t> and chitin</a:t>
            </a:r>
          </a:p>
          <a:p>
            <a:endParaRPr lang="en-AU" sz="3200" dirty="0"/>
          </a:p>
          <a:p>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11</a:t>
            </a:fld>
            <a:endParaRPr lang="en-A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27384"/>
            <a:ext cx="8435280" cy="1143000"/>
          </a:xfrm>
        </p:spPr>
        <p:txBody>
          <a:bodyPr/>
          <a:lstStyle/>
          <a:p>
            <a:r>
              <a:rPr lang="en-AU" dirty="0"/>
              <a:t>prevalence</a:t>
            </a:r>
          </a:p>
        </p:txBody>
      </p:sp>
      <p:sp>
        <p:nvSpPr>
          <p:cNvPr id="5" name="Content Placeholder 4"/>
          <p:cNvSpPr>
            <a:spLocks noGrp="1"/>
          </p:cNvSpPr>
          <p:nvPr>
            <p:ph sz="quarter" idx="1"/>
          </p:nvPr>
        </p:nvSpPr>
        <p:spPr>
          <a:xfrm>
            <a:off x="1775520" y="1447800"/>
            <a:ext cx="8435280" cy="5410200"/>
          </a:xfrm>
        </p:spPr>
        <p:txBody>
          <a:bodyPr>
            <a:normAutofit/>
          </a:bodyPr>
          <a:lstStyle/>
          <a:p>
            <a:r>
              <a:rPr lang="en-AU" sz="3200" dirty="0" err="1"/>
              <a:t>Ocassionally</a:t>
            </a:r>
            <a:r>
              <a:rPr lang="en-AU" sz="3200" dirty="0"/>
              <a:t> recovered from primary</a:t>
            </a:r>
          </a:p>
          <a:p>
            <a:endParaRPr lang="en-AU" sz="3200" dirty="0"/>
          </a:p>
          <a:p>
            <a:r>
              <a:rPr lang="en-AU" sz="3200" dirty="0"/>
              <a:t>More frequently in failed </a:t>
            </a:r>
            <a:r>
              <a:rPr lang="en-AU" sz="3200" dirty="0" err="1"/>
              <a:t>rc</a:t>
            </a:r>
            <a:r>
              <a:rPr lang="en-AU" sz="3200" dirty="0"/>
              <a:t> treat</a:t>
            </a:r>
          </a:p>
          <a:p>
            <a:endParaRPr lang="en-AU" sz="3200" dirty="0"/>
          </a:p>
          <a:p>
            <a:r>
              <a:rPr lang="en-AU" sz="3200" dirty="0"/>
              <a:t>May gain access via contamination</a:t>
            </a:r>
          </a:p>
          <a:p>
            <a:endParaRPr lang="en-AU" sz="3200" dirty="0"/>
          </a:p>
          <a:p>
            <a:endParaRPr lang="en-AU" sz="3200" dirty="0"/>
          </a:p>
        </p:txBody>
      </p:sp>
      <p:sp>
        <p:nvSpPr>
          <p:cNvPr id="7" name="Slide Number Placeholder 6"/>
          <p:cNvSpPr>
            <a:spLocks noGrp="1"/>
          </p:cNvSpPr>
          <p:nvPr>
            <p:ph type="sldNum" sz="quarter" idx="12"/>
          </p:nvPr>
        </p:nvSpPr>
        <p:spPr/>
        <p:txBody>
          <a:bodyPr/>
          <a:lstStyle/>
          <a:p>
            <a:fld id="{9E78C9EA-A0E9-4CC6-B5CF-6D7A8352DCB3}" type="slidenum">
              <a:rPr lang="en-AU" smtClean="0"/>
              <a:pPr/>
              <a:t>12</a:t>
            </a:fld>
            <a:endParaRPr lang="en-A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lstStyle/>
          <a:p>
            <a:r>
              <a:rPr lang="en-AU" sz="3200" dirty="0"/>
              <a:t>Studies showed 10% in primary and 15% in root filled teeth with CP</a:t>
            </a:r>
          </a:p>
          <a:p>
            <a:endParaRPr lang="en-AU" sz="3200" dirty="0"/>
          </a:p>
          <a:p>
            <a:r>
              <a:rPr lang="en-AU" sz="3200" dirty="0"/>
              <a:t>Recovered from 2 of 18 </a:t>
            </a:r>
            <a:r>
              <a:rPr lang="en-AU" sz="3200" dirty="0" err="1"/>
              <a:t>endo</a:t>
            </a:r>
            <a:r>
              <a:rPr lang="en-AU" sz="3200" dirty="0"/>
              <a:t> treat teeth with asymptomatic </a:t>
            </a:r>
            <a:r>
              <a:rPr lang="en-AU" sz="3200" dirty="0" err="1"/>
              <a:t>periapical</a:t>
            </a:r>
            <a:r>
              <a:rPr lang="en-AU" sz="3200" dirty="0"/>
              <a:t> lesion</a:t>
            </a:r>
          </a:p>
          <a:p>
            <a:endParaRPr lang="en-AU"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13</a:t>
            </a:fld>
            <a:endParaRPr lang="en-A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116632"/>
            <a:ext cx="8435280" cy="1143000"/>
          </a:xfrm>
        </p:spPr>
        <p:txBody>
          <a:bodyPr/>
          <a:lstStyle/>
          <a:p>
            <a:r>
              <a:rPr lang="en-AU" dirty="0"/>
              <a:t>Potential role</a:t>
            </a:r>
          </a:p>
        </p:txBody>
      </p:sp>
      <p:sp>
        <p:nvSpPr>
          <p:cNvPr id="5" name="Content Placeholder 4"/>
          <p:cNvSpPr>
            <a:spLocks noGrp="1"/>
          </p:cNvSpPr>
          <p:nvPr>
            <p:ph sz="quarter" idx="1"/>
          </p:nvPr>
        </p:nvSpPr>
        <p:spPr>
          <a:xfrm>
            <a:off x="1775520" y="1447800"/>
            <a:ext cx="8435280" cy="5149552"/>
          </a:xfrm>
        </p:spPr>
        <p:txBody>
          <a:bodyPr>
            <a:normAutofit fontScale="92500" lnSpcReduction="10000"/>
          </a:bodyPr>
          <a:lstStyle/>
          <a:p>
            <a:r>
              <a:rPr lang="en-AU" sz="3200" dirty="0"/>
              <a:t>SEM study</a:t>
            </a:r>
            <a:r>
              <a:rPr lang="en-AU" sz="3200" dirty="0">
                <a:sym typeface="Wingdings" pitchFamily="2" charset="2"/>
              </a:rPr>
              <a:t> </a:t>
            </a:r>
            <a:r>
              <a:rPr lang="en-AU" sz="3200" dirty="0" err="1">
                <a:sym typeface="Wingdings" pitchFamily="2" charset="2"/>
              </a:rPr>
              <a:t>hyphae</a:t>
            </a:r>
            <a:r>
              <a:rPr lang="en-AU" sz="3200" dirty="0">
                <a:sym typeface="Wingdings" pitchFamily="2" charset="2"/>
              </a:rPr>
              <a:t> and budding yeast cell penetrating dentinal tubules</a:t>
            </a:r>
          </a:p>
          <a:p>
            <a:endParaRPr lang="en-AU" sz="3200" dirty="0">
              <a:sym typeface="Wingdings" pitchFamily="2" charset="2"/>
            </a:endParaRPr>
          </a:p>
          <a:p>
            <a:r>
              <a:rPr lang="en-AU" sz="3200" dirty="0">
                <a:sym typeface="Wingdings" pitchFamily="2" charset="2"/>
              </a:rPr>
              <a:t>Thick bio film formation was </a:t>
            </a:r>
            <a:r>
              <a:rPr lang="en-AU" sz="3200" dirty="0" err="1">
                <a:sym typeface="Wingdings" pitchFamily="2" charset="2"/>
              </a:rPr>
              <a:t>a/w</a:t>
            </a:r>
            <a:r>
              <a:rPr lang="en-AU" sz="3200" dirty="0">
                <a:sym typeface="Wingdings" pitchFamily="2" charset="2"/>
              </a:rPr>
              <a:t> presence of smear layer</a:t>
            </a:r>
          </a:p>
          <a:p>
            <a:endParaRPr lang="en-AU" sz="3200" dirty="0">
              <a:sym typeface="Wingdings" pitchFamily="2" charset="2"/>
            </a:endParaRPr>
          </a:p>
          <a:p>
            <a:r>
              <a:rPr lang="en-AU" sz="3200" dirty="0">
                <a:sym typeface="Wingdings" pitchFamily="2" charset="2"/>
              </a:rPr>
              <a:t>Observed to </a:t>
            </a:r>
            <a:r>
              <a:rPr lang="en-AU" sz="3200" dirty="0" err="1">
                <a:sym typeface="Wingdings" pitchFamily="2" charset="2"/>
              </a:rPr>
              <a:t>coaggregate</a:t>
            </a:r>
            <a:r>
              <a:rPr lang="en-AU" sz="3200" dirty="0">
                <a:sym typeface="Wingdings" pitchFamily="2" charset="2"/>
              </a:rPr>
              <a:t> with some oral streptococci</a:t>
            </a:r>
          </a:p>
          <a:p>
            <a:endParaRPr lang="en-AU" sz="3200" dirty="0">
              <a:sym typeface="Wingdings" pitchFamily="2" charset="2"/>
            </a:endParaRPr>
          </a:p>
          <a:p>
            <a:r>
              <a:rPr lang="en-AU" sz="3200" dirty="0">
                <a:sym typeface="Wingdings" pitchFamily="2" charset="2"/>
              </a:rPr>
              <a:t>Also between </a:t>
            </a:r>
            <a:r>
              <a:rPr lang="en-AU" sz="3200" dirty="0" err="1">
                <a:sym typeface="Wingdings" pitchFamily="2" charset="2"/>
              </a:rPr>
              <a:t>C.albicans</a:t>
            </a:r>
            <a:r>
              <a:rPr lang="en-AU" sz="3200" dirty="0">
                <a:sym typeface="Wingdings" pitchFamily="2" charset="2"/>
              </a:rPr>
              <a:t>, oral </a:t>
            </a:r>
            <a:r>
              <a:rPr lang="en-AU" sz="3200" dirty="0" err="1">
                <a:sym typeface="Wingdings" pitchFamily="2" charset="2"/>
              </a:rPr>
              <a:t>Fusobacterium</a:t>
            </a:r>
            <a:r>
              <a:rPr lang="en-AU" sz="3200" dirty="0">
                <a:sym typeface="Wingdings" pitchFamily="2" charset="2"/>
              </a:rPr>
              <a:t> and </a:t>
            </a:r>
            <a:r>
              <a:rPr lang="en-AU" sz="3200" dirty="0" err="1">
                <a:sym typeface="Wingdings" pitchFamily="2" charset="2"/>
              </a:rPr>
              <a:t>Actinomyces</a:t>
            </a:r>
            <a:endParaRPr lang="en-AU" sz="3200" dirty="0"/>
          </a:p>
        </p:txBody>
      </p:sp>
      <p:sp>
        <p:nvSpPr>
          <p:cNvPr id="7" name="Slide Number Placeholder 6"/>
          <p:cNvSpPr>
            <a:spLocks noGrp="1"/>
          </p:cNvSpPr>
          <p:nvPr>
            <p:ph type="sldNum" sz="quarter" idx="12"/>
          </p:nvPr>
        </p:nvSpPr>
        <p:spPr/>
        <p:txBody>
          <a:bodyPr/>
          <a:lstStyle/>
          <a:p>
            <a:fld id="{9E78C9EA-A0E9-4CC6-B5CF-6D7A8352DCB3}" type="slidenum">
              <a:rPr lang="en-AU" smtClean="0"/>
              <a:pPr/>
              <a:t>14</a:t>
            </a:fld>
            <a:endParaRPr lang="en-A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r>
              <a:rPr lang="en-AU" sz="3200" dirty="0" err="1"/>
              <a:t>Secreation</a:t>
            </a:r>
            <a:r>
              <a:rPr lang="en-AU" sz="3200" dirty="0"/>
              <a:t> of proteases</a:t>
            </a:r>
          </a:p>
          <a:p>
            <a:endParaRPr lang="en-AU" sz="3200" dirty="0"/>
          </a:p>
          <a:p>
            <a:r>
              <a:rPr lang="en-AU" sz="3200" dirty="0" err="1"/>
              <a:t>Secreation</a:t>
            </a:r>
            <a:r>
              <a:rPr lang="en-AU" sz="3200" dirty="0"/>
              <a:t> of </a:t>
            </a:r>
            <a:r>
              <a:rPr lang="en-AU" sz="3200" dirty="0" err="1"/>
              <a:t>aspartyl</a:t>
            </a:r>
            <a:r>
              <a:rPr lang="en-AU" sz="3200" dirty="0"/>
              <a:t> </a:t>
            </a:r>
            <a:r>
              <a:rPr lang="en-AU" sz="3200" dirty="0" err="1"/>
              <a:t>proteinases</a:t>
            </a:r>
            <a:r>
              <a:rPr lang="en-AU" sz="3200" dirty="0"/>
              <a:t> that disrupts host cell membrane for adhesion and invasion</a:t>
            </a:r>
          </a:p>
          <a:p>
            <a:endParaRPr lang="en-AU" sz="3200" dirty="0"/>
          </a:p>
          <a:p>
            <a:r>
              <a:rPr lang="en-AU" sz="3200" dirty="0"/>
              <a:t>The ability to switch between phenotype to allow adaptation to diff ecological conditions may contribute to </a:t>
            </a:r>
            <a:r>
              <a:rPr lang="en-AU" sz="3200" dirty="0" err="1"/>
              <a:t>pathogenecity</a:t>
            </a:r>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15</a:t>
            </a:fld>
            <a:endParaRPr lang="en-A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63552" y="2790056"/>
            <a:ext cx="7772400" cy="1143000"/>
          </a:xfrm>
        </p:spPr>
        <p:txBody>
          <a:bodyPr>
            <a:noAutofit/>
          </a:bodyPr>
          <a:lstStyle/>
          <a:p>
            <a:pPr algn="ctr"/>
            <a:r>
              <a:rPr lang="en-AU" sz="4800" b="1" dirty="0"/>
              <a:t>MICROBIOLOGICAL DIAGNOSTIC TECHNIQUES</a:t>
            </a:r>
          </a:p>
        </p:txBody>
      </p:sp>
      <p:sp>
        <p:nvSpPr>
          <p:cNvPr id="6" name="Slide Number Placeholder 5"/>
          <p:cNvSpPr>
            <a:spLocks noGrp="1"/>
          </p:cNvSpPr>
          <p:nvPr>
            <p:ph type="sldNum" sz="quarter" idx="12"/>
          </p:nvPr>
        </p:nvSpPr>
        <p:spPr/>
        <p:txBody>
          <a:bodyPr/>
          <a:lstStyle/>
          <a:p>
            <a:fld id="{9E78C9EA-A0E9-4CC6-B5CF-6D7A8352DCB3}" type="slidenum">
              <a:rPr lang="en-AU" smtClean="0"/>
              <a:pPr/>
              <a:t>16</a:t>
            </a:fld>
            <a:endParaRPr lang="en-A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1919536" y="260648"/>
            <a:ext cx="8291264" cy="6192688"/>
          </a:xfrm>
        </p:spPr>
        <p:txBody>
          <a:bodyPr>
            <a:normAutofit/>
          </a:bodyPr>
          <a:lstStyle/>
          <a:p>
            <a:r>
              <a:rPr lang="en-AU" sz="3200" dirty="0"/>
              <a:t>Several methodologies have been used</a:t>
            </a:r>
          </a:p>
          <a:p>
            <a:endParaRPr lang="en-AU" sz="3200" dirty="0"/>
          </a:p>
          <a:p>
            <a:r>
              <a:rPr lang="en-AU" sz="3200" dirty="0"/>
              <a:t>No single method can provide all information</a:t>
            </a:r>
          </a:p>
          <a:p>
            <a:endParaRPr lang="en-AU" sz="3200" dirty="0"/>
          </a:p>
          <a:p>
            <a:r>
              <a:rPr lang="en-AU" sz="3200" dirty="0"/>
              <a:t>The choice for particular </a:t>
            </a:r>
            <a:r>
              <a:rPr lang="en-AU" sz="3200" dirty="0" err="1"/>
              <a:t>methos</a:t>
            </a:r>
            <a:r>
              <a:rPr lang="en-AU" sz="3200" dirty="0"/>
              <a:t> depends on researcher</a:t>
            </a:r>
          </a:p>
          <a:p>
            <a:endParaRPr lang="en-AU" sz="3200" dirty="0"/>
          </a:p>
          <a:p>
            <a:r>
              <a:rPr lang="en-AU" sz="3200" dirty="0"/>
              <a:t>Thus it is important to understand the </a:t>
            </a:r>
            <a:r>
              <a:rPr lang="en-AU" sz="3200" dirty="0" err="1"/>
              <a:t>priciples</a:t>
            </a:r>
            <a:r>
              <a:rPr lang="en-AU" sz="3200" dirty="0"/>
              <a:t>, adv and limitations</a:t>
            </a:r>
          </a:p>
        </p:txBody>
      </p:sp>
      <p:sp>
        <p:nvSpPr>
          <p:cNvPr id="6" name="Slide Number Placeholder 5"/>
          <p:cNvSpPr>
            <a:spLocks noGrp="1"/>
          </p:cNvSpPr>
          <p:nvPr>
            <p:ph type="sldNum" sz="quarter" idx="12"/>
          </p:nvPr>
        </p:nvSpPr>
        <p:spPr/>
        <p:txBody>
          <a:bodyPr/>
          <a:lstStyle/>
          <a:p>
            <a:fld id="{9E78C9EA-A0E9-4CC6-B5CF-6D7A8352DCB3}" type="slidenum">
              <a:rPr lang="en-AU" smtClean="0"/>
              <a:pPr/>
              <a:t>17</a:t>
            </a:fld>
            <a:endParaRPr lang="en-A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75520" y="-99392"/>
            <a:ext cx="7772400" cy="1143000"/>
          </a:xfrm>
        </p:spPr>
        <p:txBody>
          <a:bodyPr/>
          <a:lstStyle/>
          <a:p>
            <a:r>
              <a:rPr lang="en-AU" b="1" dirty="0"/>
              <a:t>CULTURE METHOD</a:t>
            </a:r>
          </a:p>
        </p:txBody>
      </p:sp>
      <p:sp>
        <p:nvSpPr>
          <p:cNvPr id="6" name="Content Placeholder 5"/>
          <p:cNvSpPr>
            <a:spLocks noGrp="1"/>
          </p:cNvSpPr>
          <p:nvPr>
            <p:ph sz="quarter" idx="1"/>
          </p:nvPr>
        </p:nvSpPr>
        <p:spPr>
          <a:xfrm>
            <a:off x="1775520" y="1447800"/>
            <a:ext cx="8435280" cy="4572000"/>
          </a:xfrm>
        </p:spPr>
        <p:txBody>
          <a:bodyPr>
            <a:normAutofit/>
          </a:bodyPr>
          <a:lstStyle/>
          <a:p>
            <a:r>
              <a:rPr lang="en-AU" sz="3200" dirty="0"/>
              <a:t>Traditionally microbial culture has been preferred mean.</a:t>
            </a:r>
          </a:p>
          <a:p>
            <a:endParaRPr lang="en-AU" sz="3200" dirty="0"/>
          </a:p>
          <a:p>
            <a:r>
              <a:rPr lang="en-AU" sz="3200" dirty="0"/>
              <a:t>In this, samples are collected and transported to the laboratory in a viability preserving, non-supportive and anaerobic medium</a:t>
            </a:r>
          </a:p>
        </p:txBody>
      </p:sp>
      <p:sp>
        <p:nvSpPr>
          <p:cNvPr id="8" name="Slide Number Placeholder 7"/>
          <p:cNvSpPr>
            <a:spLocks noGrp="1"/>
          </p:cNvSpPr>
          <p:nvPr>
            <p:ph type="sldNum" sz="quarter" idx="12"/>
          </p:nvPr>
        </p:nvSpPr>
        <p:spPr/>
        <p:txBody>
          <a:bodyPr/>
          <a:lstStyle/>
          <a:p>
            <a:fld id="{9E78C9EA-A0E9-4CC6-B5CF-6D7A8352DCB3}" type="slidenum">
              <a:rPr lang="en-AU" smtClean="0"/>
              <a:pPr/>
              <a:t>18</a:t>
            </a:fld>
            <a:endParaRPr lang="en-A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332656"/>
            <a:ext cx="8640960" cy="6120680"/>
          </a:xfrm>
        </p:spPr>
        <p:txBody>
          <a:bodyPr>
            <a:normAutofit lnSpcReduction="10000"/>
          </a:bodyPr>
          <a:lstStyle/>
          <a:p>
            <a:r>
              <a:rPr lang="en-AU" sz="3200" dirty="0"/>
              <a:t>They are then dispersed by </a:t>
            </a:r>
            <a:r>
              <a:rPr lang="en-AU" sz="3200" dirty="0" err="1"/>
              <a:t>sonication</a:t>
            </a:r>
            <a:r>
              <a:rPr lang="en-AU" sz="3200" dirty="0"/>
              <a:t> or by vortex mixing, distributed onto various types of agar media and cultured under aerobic and </a:t>
            </a:r>
            <a:r>
              <a:rPr lang="en-AU" sz="3200" dirty="0" err="1"/>
              <a:t>anarobic</a:t>
            </a:r>
            <a:r>
              <a:rPr lang="en-AU" sz="3200" dirty="0"/>
              <a:t> condition.</a:t>
            </a:r>
          </a:p>
          <a:p>
            <a:endParaRPr lang="en-AU" sz="3200" dirty="0"/>
          </a:p>
          <a:p>
            <a:r>
              <a:rPr lang="en-AU" sz="3200" dirty="0"/>
              <a:t>After suitable time of incubation, individual colonies are sub cultured and identified on the basis of </a:t>
            </a:r>
          </a:p>
          <a:p>
            <a:pPr>
              <a:buFont typeface="Wingdings" pitchFamily="2" charset="2"/>
              <a:buChar char="Ø"/>
            </a:pPr>
            <a:r>
              <a:rPr lang="en-AU" sz="3200" dirty="0"/>
              <a:t>colony/cellular morphology, </a:t>
            </a:r>
          </a:p>
          <a:p>
            <a:pPr>
              <a:buFont typeface="Wingdings" pitchFamily="2" charset="2"/>
              <a:buChar char="Ø"/>
            </a:pPr>
            <a:r>
              <a:rPr lang="en-AU" sz="3200" dirty="0"/>
              <a:t>gram staining, </a:t>
            </a:r>
          </a:p>
          <a:p>
            <a:pPr>
              <a:buFont typeface="Wingdings" pitchFamily="2" charset="2"/>
              <a:buChar char="Ø"/>
            </a:pPr>
            <a:r>
              <a:rPr lang="en-AU" sz="3200" dirty="0"/>
              <a:t>O2 tolerance , </a:t>
            </a:r>
          </a:p>
          <a:p>
            <a:pPr>
              <a:buFont typeface="Wingdings" pitchFamily="2" charset="2"/>
              <a:buChar char="Ø"/>
            </a:pPr>
            <a:r>
              <a:rPr lang="en-AU" sz="3200" dirty="0"/>
              <a:t>Biochemical </a:t>
            </a:r>
            <a:r>
              <a:rPr lang="en-AU" sz="3200" dirty="0" err="1"/>
              <a:t>charac</a:t>
            </a:r>
            <a:endParaRPr lang="en-AU" sz="3200" dirty="0"/>
          </a:p>
          <a:p>
            <a:pPr>
              <a:buFont typeface="Wingdings" pitchFamily="2" charset="2"/>
              <a:buChar char="Ø"/>
            </a:pPr>
            <a:r>
              <a:rPr lang="en-AU" sz="3200" dirty="0" err="1"/>
              <a:t>Metabollic</a:t>
            </a:r>
            <a:r>
              <a:rPr lang="en-AU" sz="3200" dirty="0"/>
              <a:t> end product analysis</a:t>
            </a:r>
          </a:p>
        </p:txBody>
      </p:sp>
      <p:sp>
        <p:nvSpPr>
          <p:cNvPr id="6" name="Slide Number Placeholder 5"/>
          <p:cNvSpPr>
            <a:spLocks noGrp="1"/>
          </p:cNvSpPr>
          <p:nvPr>
            <p:ph type="sldNum" sz="quarter" idx="12"/>
          </p:nvPr>
        </p:nvSpPr>
        <p:spPr/>
        <p:txBody>
          <a:bodyPr/>
          <a:lstStyle/>
          <a:p>
            <a:fld id="{9E78C9EA-A0E9-4CC6-B5CF-6D7A8352DCB3}" type="slidenum">
              <a:rPr lang="en-AU" smtClean="0"/>
              <a:pPr/>
              <a:t>19</a:t>
            </a:fld>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C5E0383-B16F-1B52-34EF-EF11B18B01D1}"/>
              </a:ext>
            </a:extLst>
          </p:cNvPr>
          <p:cNvSpPr>
            <a:spLocks noGrp="1"/>
          </p:cNvSpPr>
          <p:nvPr>
            <p:ph type="title"/>
          </p:nvPr>
        </p:nvSpPr>
        <p:spPr>
          <a:xfrm>
            <a:off x="3352801" y="781050"/>
            <a:ext cx="6945313" cy="827088"/>
          </a:xfrm>
        </p:spPr>
        <p:txBody>
          <a:bodyPr>
            <a:normAutofit/>
          </a:bodyPr>
          <a:lstStyle/>
          <a:p>
            <a:pPr>
              <a:defRPr/>
            </a:pPr>
            <a:r>
              <a:rPr lang="en-US" b="1" dirty="0">
                <a:solidFill>
                  <a:schemeClr val="tx1"/>
                </a:solidFill>
                <a:cs typeface="Times New Roman" panose="02020603050405020304" pitchFamily="18" charset="0"/>
              </a:rPr>
              <a:t>Specific learning Objectives </a:t>
            </a:r>
            <a:endParaRPr lang="en-US" sz="2325" b="1" dirty="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5BA49E56-FFB1-0D7D-D6E1-1E4D7D5A25F6}"/>
              </a:ext>
            </a:extLst>
          </p:cNvPr>
          <p:cNvGraphicFramePr>
            <a:graphicFrameLocks noGrp="1"/>
          </p:cNvGraphicFramePr>
          <p:nvPr/>
        </p:nvGraphicFramePr>
        <p:xfrm>
          <a:off x="3124200" y="2506663"/>
          <a:ext cx="7543800" cy="2466187"/>
        </p:xfrm>
        <a:graphic>
          <a:graphicData uri="http://schemas.openxmlformats.org/drawingml/2006/table">
            <a:tbl>
              <a:tblPr firstRow="1" bandRow="1">
                <a:tableStyleId>{5C22544A-7EE6-4342-B048-85BDC9FD1C3A}</a:tableStyleId>
              </a:tblPr>
              <a:tblGrid>
                <a:gridCol w="2025499">
                  <a:extLst>
                    <a:ext uri="{9D8B030D-6E8A-4147-A177-3AD203B41FA5}">
                      <a16:colId xmlns:a16="http://schemas.microsoft.com/office/drawing/2014/main" val="20000"/>
                    </a:ext>
                  </a:extLst>
                </a:gridCol>
                <a:gridCol w="3344427">
                  <a:extLst>
                    <a:ext uri="{9D8B030D-6E8A-4147-A177-3AD203B41FA5}">
                      <a16:colId xmlns:a16="http://schemas.microsoft.com/office/drawing/2014/main" val="20001"/>
                    </a:ext>
                  </a:extLst>
                </a:gridCol>
                <a:gridCol w="2173874">
                  <a:extLst>
                    <a:ext uri="{9D8B030D-6E8A-4147-A177-3AD203B41FA5}">
                      <a16:colId xmlns:a16="http://schemas.microsoft.com/office/drawing/2014/main" val="20002"/>
                    </a:ext>
                  </a:extLst>
                </a:gridCol>
              </a:tblGrid>
              <a:tr h="340520">
                <a:tc>
                  <a:txBody>
                    <a:bodyPr/>
                    <a:lstStyle/>
                    <a:p>
                      <a:r>
                        <a:rPr lang="en-US" sz="1400" dirty="0"/>
                        <a:t>Core areas* H</a:t>
                      </a:r>
                    </a:p>
                  </a:txBody>
                  <a:tcPr marL="68580" marR="68580" marT="34255" marB="34255"/>
                </a:tc>
                <a:tc>
                  <a:txBody>
                    <a:bodyPr/>
                    <a:lstStyle/>
                    <a:p>
                      <a:r>
                        <a:rPr lang="en-US" sz="1400" dirty="0"/>
                        <a:t>Domain</a:t>
                      </a:r>
                      <a:r>
                        <a:rPr lang="en-US" sz="1400" baseline="0" dirty="0"/>
                        <a:t> **</a:t>
                      </a:r>
                      <a:endParaRPr lang="en-US" sz="1400" dirty="0"/>
                    </a:p>
                  </a:txBody>
                  <a:tcPr marL="68580" marR="68580" marT="34255" marB="34255"/>
                </a:tc>
                <a:tc>
                  <a:txBody>
                    <a:bodyPr/>
                    <a:lstStyle/>
                    <a:p>
                      <a:r>
                        <a:rPr lang="en-US" sz="1400" dirty="0"/>
                        <a:t>Category #</a:t>
                      </a:r>
                    </a:p>
                  </a:txBody>
                  <a:tcPr marL="68580" marR="68580" marT="34255" marB="34255"/>
                </a:tc>
                <a:extLst>
                  <a:ext uri="{0D108BD9-81ED-4DB2-BD59-A6C34878D82A}">
                    <a16:rowId xmlns:a16="http://schemas.microsoft.com/office/drawing/2014/main" val="10000"/>
                  </a:ext>
                </a:extLst>
              </a:tr>
              <a:tr h="708513">
                <a:tc>
                  <a:txBody>
                    <a:bodyPr/>
                    <a:lstStyle/>
                    <a:p>
                      <a:r>
                        <a:rPr lang="en-US" sz="1400" dirty="0"/>
                        <a:t>Routes of microorganism, </a:t>
                      </a:r>
                      <a:r>
                        <a:rPr lang="en-US" sz="1400" dirty="0" err="1"/>
                        <a:t>Microrganism</a:t>
                      </a:r>
                      <a:r>
                        <a:rPr lang="en-US" sz="1400" dirty="0"/>
                        <a:t> associated with root canal infection</a:t>
                      </a:r>
                    </a:p>
                  </a:txBody>
                  <a:tcPr marL="68580" marR="68580" marT="34255" marB="34255"/>
                </a:tc>
                <a:tc>
                  <a:txBody>
                    <a:bodyPr/>
                    <a:lstStyle/>
                    <a:p>
                      <a:r>
                        <a:rPr lang="en-US" sz="1400" dirty="0"/>
                        <a:t>Cognitive</a:t>
                      </a:r>
                    </a:p>
                  </a:txBody>
                  <a:tcPr marL="68580" marR="68580" marT="34255" marB="34255"/>
                </a:tc>
                <a:tc>
                  <a:txBody>
                    <a:bodyPr/>
                    <a:lstStyle/>
                    <a:p>
                      <a:r>
                        <a:rPr lang="en-US" sz="1400" dirty="0"/>
                        <a:t>Must know </a:t>
                      </a:r>
                    </a:p>
                  </a:txBody>
                  <a:tcPr marL="68580" marR="68580" marT="34255" marB="34255"/>
                </a:tc>
                <a:extLst>
                  <a:ext uri="{0D108BD9-81ED-4DB2-BD59-A6C34878D82A}">
                    <a16:rowId xmlns:a16="http://schemas.microsoft.com/office/drawing/2014/main" val="10001"/>
                  </a:ext>
                </a:extLst>
              </a:tr>
              <a:tr h="921847">
                <a:tc>
                  <a:txBody>
                    <a:bodyPr/>
                    <a:lstStyle/>
                    <a:p>
                      <a:r>
                        <a:rPr lang="en-US" sz="1400" dirty="0" err="1"/>
                        <a:t>Intraradicular</a:t>
                      </a:r>
                      <a:r>
                        <a:rPr lang="en-US" sz="1400" dirty="0"/>
                        <a:t> infection, </a:t>
                      </a:r>
                      <a:r>
                        <a:rPr lang="en-US" sz="1400" dirty="0" err="1"/>
                        <a:t>extraradicular</a:t>
                      </a:r>
                      <a:r>
                        <a:rPr lang="en-US" sz="1400" dirty="0"/>
                        <a:t> infection</a:t>
                      </a:r>
                    </a:p>
                  </a:txBody>
                  <a:tcPr marL="68580" marR="68580" marT="34255" marB="34255"/>
                </a:tc>
                <a:tc>
                  <a:txBody>
                    <a:bodyPr/>
                    <a:lstStyle/>
                    <a:p>
                      <a:r>
                        <a:rPr lang="en-US" sz="1400" dirty="0"/>
                        <a:t>Psychomotor</a:t>
                      </a:r>
                    </a:p>
                  </a:txBody>
                  <a:tcPr marL="68580" marR="68580" marT="34255" marB="34255"/>
                </a:tc>
                <a:tc>
                  <a:txBody>
                    <a:bodyPr/>
                    <a:lstStyle/>
                    <a:p>
                      <a:r>
                        <a:rPr lang="en-US" sz="1400" dirty="0"/>
                        <a:t>Nice to know </a:t>
                      </a:r>
                    </a:p>
                  </a:txBody>
                  <a:tcPr marL="68580" marR="68580" marT="34255" marB="34255"/>
                </a:tc>
                <a:extLst>
                  <a:ext uri="{0D108BD9-81ED-4DB2-BD59-A6C34878D82A}">
                    <a16:rowId xmlns:a16="http://schemas.microsoft.com/office/drawing/2014/main" val="10002"/>
                  </a:ext>
                </a:extLst>
              </a:tr>
              <a:tr h="340520">
                <a:tc>
                  <a:txBody>
                    <a:bodyPr/>
                    <a:lstStyle/>
                    <a:p>
                      <a:r>
                        <a:rPr lang="en-US" sz="1400" dirty="0"/>
                        <a:t>Methods of identification of microbes</a:t>
                      </a:r>
                    </a:p>
                  </a:txBody>
                  <a:tcPr marL="68580" marR="68580" marT="34255" marB="34255"/>
                </a:tc>
                <a:tc>
                  <a:txBody>
                    <a:bodyPr/>
                    <a:lstStyle/>
                    <a:p>
                      <a:r>
                        <a:rPr lang="en-US" sz="1400" dirty="0"/>
                        <a:t>Affective </a:t>
                      </a:r>
                    </a:p>
                  </a:txBody>
                  <a:tcPr marL="68580" marR="68580" marT="34255" marB="34255"/>
                </a:tc>
                <a:tc>
                  <a:txBody>
                    <a:bodyPr/>
                    <a:lstStyle/>
                    <a:p>
                      <a:r>
                        <a:rPr lang="en-US" sz="1400" dirty="0"/>
                        <a:t>Desire to know </a:t>
                      </a:r>
                    </a:p>
                  </a:txBody>
                  <a:tcPr marL="68580" marR="68580" marT="34255" marB="34255"/>
                </a:tc>
                <a:extLst>
                  <a:ext uri="{0D108BD9-81ED-4DB2-BD59-A6C34878D82A}">
                    <a16:rowId xmlns:a16="http://schemas.microsoft.com/office/drawing/2014/main" val="10003"/>
                  </a:ext>
                </a:extLst>
              </a:tr>
            </a:tbl>
          </a:graphicData>
        </a:graphic>
      </p:graphicFrame>
      <p:sp>
        <p:nvSpPr>
          <p:cNvPr id="4121" name="TextBox 2">
            <a:extLst>
              <a:ext uri="{FF2B5EF4-FFF2-40B4-BE49-F238E27FC236}">
                <a16:creationId xmlns:a16="http://schemas.microsoft.com/office/drawing/2014/main" id="{7A57D357-5A21-9823-D167-32EA60E95F42}"/>
              </a:ext>
            </a:extLst>
          </p:cNvPr>
          <p:cNvSpPr txBox="1">
            <a:spLocks noChangeArrowheads="1"/>
          </p:cNvSpPr>
          <p:nvPr/>
        </p:nvSpPr>
        <p:spPr bwMode="auto">
          <a:xfrm>
            <a:off x="3352801" y="5176839"/>
            <a:ext cx="6215063"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4313" indent="-214313">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 typeface="Arial" panose="020B0604020202020204" pitchFamily="34" charset="0"/>
              <a:buChar char="•"/>
            </a:pPr>
            <a:r>
              <a:rPr lang="en-US" altLang="en-US" sz="2100" b="0">
                <a:latin typeface="Times New Roman" panose="02020603050405020304" pitchFamily="18" charset="0"/>
              </a:rPr>
              <a:t>*Subtopic of importance</a:t>
            </a:r>
          </a:p>
          <a:p>
            <a:pPr eaLnBrk="1" hangingPunct="1">
              <a:spcBef>
                <a:spcPct val="0"/>
              </a:spcBef>
              <a:buClrTx/>
              <a:buFont typeface="Arial" panose="020B0604020202020204" pitchFamily="34" charset="0"/>
              <a:buChar char="•"/>
            </a:pPr>
            <a:r>
              <a:rPr lang="en-US" altLang="en-US" sz="2100" b="0">
                <a:latin typeface="Times New Roman" panose="02020603050405020304" pitchFamily="18" charset="0"/>
              </a:rPr>
              <a:t>**  Cognitive, Psychomotor   or Affective </a:t>
            </a:r>
          </a:p>
          <a:p>
            <a:pPr eaLnBrk="1" hangingPunct="1">
              <a:spcBef>
                <a:spcPct val="0"/>
              </a:spcBef>
              <a:buClrTx/>
              <a:buFont typeface="Arial" panose="020B0604020202020204" pitchFamily="34" charset="0"/>
              <a:buChar char="•"/>
            </a:pPr>
            <a:r>
              <a:rPr lang="en-US" altLang="en-US" sz="2100" b="0">
                <a:latin typeface="Times New Roman" panose="02020603050405020304" pitchFamily="18" charset="0"/>
              </a:rPr>
              <a:t># Must know , Nice to know  &amp; Desire to know </a:t>
            </a:r>
          </a:p>
        </p:txBody>
      </p:sp>
      <p:sp>
        <p:nvSpPr>
          <p:cNvPr id="4122" name="Rectangle 3">
            <a:extLst>
              <a:ext uri="{FF2B5EF4-FFF2-40B4-BE49-F238E27FC236}">
                <a16:creationId xmlns:a16="http://schemas.microsoft.com/office/drawing/2014/main" id="{37056120-C0C1-48C5-5863-56AC817349FB}"/>
              </a:ext>
            </a:extLst>
          </p:cNvPr>
          <p:cNvSpPr>
            <a:spLocks noChangeArrowheads="1"/>
          </p:cNvSpPr>
          <p:nvPr/>
        </p:nvSpPr>
        <p:spPr bwMode="auto">
          <a:xfrm>
            <a:off x="2949575" y="2078039"/>
            <a:ext cx="734853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Tx/>
              <a:buNone/>
            </a:pPr>
            <a:r>
              <a:rPr lang="en-US" altLang="en-US" sz="2100">
                <a:latin typeface="Times New Roman" panose="02020603050405020304" pitchFamily="18" charset="0"/>
                <a:cs typeface="Times New Roman" panose="02020603050405020304" pitchFamily="18" charset="0"/>
              </a:rPr>
              <a:t>At the end of this presentation the learner is expected to know </a:t>
            </a:r>
            <a:endParaRPr lang="en-US" altLang="en-US" sz="2100" b="0">
              <a:latin typeface="Times New Roman" panose="02020603050405020304" pitchFamily="18" charset="0"/>
            </a:endParaRPr>
          </a:p>
        </p:txBody>
      </p:sp>
      <p:sp>
        <p:nvSpPr>
          <p:cNvPr id="4123" name="Slide Number Placeholder 4">
            <a:extLst>
              <a:ext uri="{FF2B5EF4-FFF2-40B4-BE49-F238E27FC236}">
                <a16:creationId xmlns:a16="http://schemas.microsoft.com/office/drawing/2014/main" id="{6D6843DF-D02A-65A2-B8C9-0A352D4CB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C3A4E8FB-6E6A-4352-88F5-DD422851C49C}" type="slidenum">
              <a:rPr lang="en-US" altLang="en-US" sz="1400" b="0">
                <a:latin typeface="Times New Roman" panose="02020603050405020304" pitchFamily="18" charset="0"/>
              </a:rPr>
              <a:pPr>
                <a:spcBef>
                  <a:spcPct val="0"/>
                </a:spcBef>
                <a:buClrTx/>
                <a:buFontTx/>
                <a:buNone/>
              </a:pPr>
              <a:t>2</a:t>
            </a:fld>
            <a:endParaRPr lang="en-US" altLang="en-US" sz="1400" b="0">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188640"/>
            <a:ext cx="8640960" cy="6480720"/>
          </a:xfrm>
        </p:spPr>
        <p:txBody>
          <a:bodyPr>
            <a:normAutofit lnSpcReduction="10000"/>
          </a:bodyPr>
          <a:lstStyle/>
          <a:p>
            <a:r>
              <a:rPr lang="en-AU" sz="3200" b="1" i="1" dirty="0"/>
              <a:t>ADVANTAGES:</a:t>
            </a:r>
          </a:p>
          <a:p>
            <a:endParaRPr lang="en-AU" sz="3200" dirty="0"/>
          </a:p>
          <a:p>
            <a:pPr>
              <a:buFont typeface="Wingdings" pitchFamily="2" charset="2"/>
              <a:buChar char="Ø"/>
            </a:pPr>
            <a:r>
              <a:rPr lang="en-AU" sz="3200" dirty="0"/>
              <a:t> Broad range nature, identification of unexpected sp</a:t>
            </a:r>
          </a:p>
          <a:p>
            <a:pPr>
              <a:buFont typeface="Wingdings" pitchFamily="2" charset="2"/>
              <a:buChar char="Ø"/>
            </a:pPr>
            <a:endParaRPr lang="en-AU" sz="3200" dirty="0"/>
          </a:p>
          <a:p>
            <a:pPr>
              <a:buFont typeface="Wingdings" pitchFamily="2" charset="2"/>
              <a:buChar char="Ø"/>
            </a:pPr>
            <a:r>
              <a:rPr lang="en-AU" sz="3200" dirty="0"/>
              <a:t>Allows quantification of all major viable m.org in sample</a:t>
            </a:r>
          </a:p>
          <a:p>
            <a:pPr>
              <a:buFont typeface="Wingdings" pitchFamily="2" charset="2"/>
              <a:buChar char="Ø"/>
            </a:pPr>
            <a:endParaRPr lang="en-AU" sz="3200" dirty="0"/>
          </a:p>
          <a:p>
            <a:pPr>
              <a:buFont typeface="Wingdings" pitchFamily="2" charset="2"/>
              <a:buChar char="Ø"/>
            </a:pPr>
            <a:r>
              <a:rPr lang="en-AU" sz="3200" dirty="0"/>
              <a:t>Allow determination of antimicrobial susceptibilities of the isolates</a:t>
            </a:r>
          </a:p>
          <a:p>
            <a:pPr>
              <a:buFont typeface="Wingdings" pitchFamily="2" charset="2"/>
              <a:buChar char="Ø"/>
            </a:pPr>
            <a:endParaRPr lang="en-AU" sz="3200" dirty="0"/>
          </a:p>
          <a:p>
            <a:pPr>
              <a:buFont typeface="Wingdings" pitchFamily="2" charset="2"/>
              <a:buChar char="Ø"/>
            </a:pPr>
            <a:r>
              <a:rPr lang="en-AU" sz="3200" dirty="0"/>
              <a:t>Physiological and </a:t>
            </a:r>
            <a:r>
              <a:rPr lang="en-AU" sz="3200" dirty="0" err="1"/>
              <a:t>Pathogenicity</a:t>
            </a:r>
            <a:r>
              <a:rPr lang="en-AU" sz="3200" dirty="0"/>
              <a:t> studies are possible</a:t>
            </a:r>
          </a:p>
          <a:p>
            <a:pPr>
              <a:buFont typeface="Wingdings" pitchFamily="2" charset="2"/>
              <a:buChar char="Ø"/>
            </a:pPr>
            <a:endParaRPr lang="en-AU" sz="3200" dirty="0"/>
          </a:p>
        </p:txBody>
      </p:sp>
      <p:sp>
        <p:nvSpPr>
          <p:cNvPr id="6" name="Slide Number Placeholder 5"/>
          <p:cNvSpPr>
            <a:spLocks noGrp="1"/>
          </p:cNvSpPr>
          <p:nvPr>
            <p:ph type="sldNum" sz="quarter" idx="12"/>
          </p:nvPr>
        </p:nvSpPr>
        <p:spPr/>
        <p:txBody>
          <a:bodyPr/>
          <a:lstStyle/>
          <a:p>
            <a:fld id="{9E78C9EA-A0E9-4CC6-B5CF-6D7A8352DCB3}" type="slidenum">
              <a:rPr lang="en-AU" smtClean="0"/>
              <a:pPr/>
              <a:t>20</a:t>
            </a:fld>
            <a:endParaRPr lang="en-A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332656"/>
            <a:ext cx="8640960" cy="6120680"/>
          </a:xfrm>
        </p:spPr>
        <p:txBody>
          <a:bodyPr>
            <a:normAutofit fontScale="92500" lnSpcReduction="20000"/>
          </a:bodyPr>
          <a:lstStyle/>
          <a:p>
            <a:r>
              <a:rPr lang="en-AU" sz="3200" b="1" dirty="0"/>
              <a:t>LIMITATIONS:</a:t>
            </a:r>
          </a:p>
          <a:p>
            <a:endParaRPr lang="en-AU" sz="3200" b="1" dirty="0"/>
          </a:p>
          <a:p>
            <a:pPr>
              <a:buFont typeface="Wingdings" pitchFamily="2" charset="2"/>
              <a:buChar char="Ø"/>
            </a:pPr>
            <a:r>
              <a:rPr lang="en-AU" sz="3200" dirty="0"/>
              <a:t>Impossibility of culturing a large number of extant bacterial sp</a:t>
            </a:r>
          </a:p>
          <a:p>
            <a:pPr>
              <a:buFont typeface="Wingdings" pitchFamily="2" charset="2"/>
              <a:buChar char="Ø"/>
            </a:pPr>
            <a:endParaRPr lang="en-AU" sz="3200" dirty="0"/>
          </a:p>
          <a:p>
            <a:pPr>
              <a:buFont typeface="Wingdings" pitchFamily="2" charset="2"/>
              <a:buChar char="Ø"/>
            </a:pPr>
            <a:r>
              <a:rPr lang="en-AU" sz="3200" dirty="0"/>
              <a:t>Not all viable bacteria can be recovered</a:t>
            </a:r>
          </a:p>
          <a:p>
            <a:pPr>
              <a:buFont typeface="Wingdings" pitchFamily="2" charset="2"/>
              <a:buChar char="Ø"/>
            </a:pPr>
            <a:endParaRPr lang="en-AU" sz="3200" dirty="0"/>
          </a:p>
          <a:p>
            <a:pPr>
              <a:buFont typeface="Wingdings" pitchFamily="2" charset="2"/>
              <a:buChar char="Ø"/>
            </a:pPr>
            <a:r>
              <a:rPr lang="en-AU" sz="3200" dirty="0"/>
              <a:t>Once isolated, bacteria require identification using a number of techniques</a:t>
            </a:r>
          </a:p>
          <a:p>
            <a:pPr>
              <a:buFont typeface="Wingdings" pitchFamily="2" charset="2"/>
              <a:buChar char="Ø"/>
            </a:pPr>
            <a:r>
              <a:rPr lang="en-AU" sz="3200" dirty="0"/>
              <a:t>Specificity is dependent on the experience of the microbiologist</a:t>
            </a:r>
          </a:p>
          <a:p>
            <a:pPr>
              <a:buFont typeface="Wingdings" pitchFamily="2" charset="2"/>
              <a:buChar char="Ø"/>
            </a:pPr>
            <a:endParaRPr lang="en-AU" sz="3200" dirty="0"/>
          </a:p>
          <a:p>
            <a:pPr>
              <a:buFont typeface="Wingdings" pitchFamily="2" charset="2"/>
              <a:buChar char="Ø"/>
            </a:pPr>
            <a:r>
              <a:rPr lang="en-AU" sz="3200" dirty="0"/>
              <a:t>Extensive expertise and specialized equipments needed to isolate strict </a:t>
            </a:r>
            <a:r>
              <a:rPr lang="en-AU" sz="3200" dirty="0" err="1"/>
              <a:t>anarobes</a:t>
            </a:r>
            <a:endParaRPr lang="en-AU" sz="3200" dirty="0"/>
          </a:p>
          <a:p>
            <a:pPr>
              <a:buFont typeface="Wingdings" pitchFamily="2" charset="2"/>
              <a:buChar char="Ø"/>
            </a:pPr>
            <a:endParaRPr lang="en-AU" sz="3200" dirty="0"/>
          </a:p>
        </p:txBody>
      </p:sp>
      <p:sp>
        <p:nvSpPr>
          <p:cNvPr id="6" name="Slide Number Placeholder 5"/>
          <p:cNvSpPr>
            <a:spLocks noGrp="1"/>
          </p:cNvSpPr>
          <p:nvPr>
            <p:ph type="sldNum" sz="quarter" idx="12"/>
          </p:nvPr>
        </p:nvSpPr>
        <p:spPr/>
        <p:txBody>
          <a:bodyPr/>
          <a:lstStyle/>
          <a:p>
            <a:fld id="{9E78C9EA-A0E9-4CC6-B5CF-6D7A8352DCB3}" type="slidenum">
              <a:rPr lang="en-AU" smtClean="0"/>
              <a:pPr/>
              <a:t>21</a:t>
            </a:fld>
            <a:endParaRPr lang="en-A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332656"/>
            <a:ext cx="8640960" cy="6120680"/>
          </a:xfrm>
        </p:spPr>
        <p:txBody>
          <a:bodyPr>
            <a:normAutofit fontScale="92500" lnSpcReduction="10000"/>
          </a:bodyPr>
          <a:lstStyle/>
          <a:p>
            <a:pPr>
              <a:buFont typeface="Wingdings" pitchFamily="2" charset="2"/>
              <a:buChar char="Ø"/>
            </a:pPr>
            <a:r>
              <a:rPr lang="en-AU" sz="3200" dirty="0"/>
              <a:t>Misidentification of strains with ambiguous phenotypic </a:t>
            </a:r>
            <a:r>
              <a:rPr lang="en-AU" sz="3200" dirty="0" err="1"/>
              <a:t>behavior</a:t>
            </a:r>
            <a:endParaRPr lang="en-AU" sz="3200" dirty="0"/>
          </a:p>
          <a:p>
            <a:pPr>
              <a:buFont typeface="Wingdings" pitchFamily="2" charset="2"/>
              <a:buChar char="Ø"/>
            </a:pPr>
            <a:endParaRPr lang="en-AU" sz="3200" dirty="0"/>
          </a:p>
          <a:p>
            <a:pPr>
              <a:buFont typeface="Wingdings" pitchFamily="2" charset="2"/>
              <a:buChar char="Ø"/>
            </a:pPr>
            <a:r>
              <a:rPr lang="en-AU" sz="3200" dirty="0"/>
              <a:t>Low sensitivity</a:t>
            </a:r>
          </a:p>
          <a:p>
            <a:pPr>
              <a:buFont typeface="Wingdings" pitchFamily="2" charset="2"/>
              <a:buChar char="Ø"/>
            </a:pPr>
            <a:endParaRPr lang="en-AU" sz="3200" dirty="0"/>
          </a:p>
          <a:p>
            <a:pPr>
              <a:buFont typeface="Wingdings" pitchFamily="2" charset="2"/>
              <a:buChar char="Ø"/>
            </a:pPr>
            <a:r>
              <a:rPr lang="en-AU" sz="3200" dirty="0"/>
              <a:t>Strict dependence on the mode of sample transport</a:t>
            </a:r>
          </a:p>
          <a:p>
            <a:pPr>
              <a:buFont typeface="Wingdings" pitchFamily="2" charset="2"/>
              <a:buChar char="Ø"/>
            </a:pPr>
            <a:endParaRPr lang="en-AU" sz="3200" dirty="0"/>
          </a:p>
          <a:p>
            <a:pPr>
              <a:buFont typeface="Wingdings" pitchFamily="2" charset="2"/>
              <a:buChar char="Ø"/>
            </a:pPr>
            <a:r>
              <a:rPr lang="en-AU" sz="3200" dirty="0"/>
              <a:t>Samples requires immediate processing</a:t>
            </a:r>
          </a:p>
          <a:p>
            <a:pPr>
              <a:buFont typeface="Wingdings" pitchFamily="2" charset="2"/>
              <a:buChar char="Ø"/>
            </a:pPr>
            <a:endParaRPr lang="en-AU" sz="3200" dirty="0"/>
          </a:p>
          <a:p>
            <a:pPr>
              <a:buFont typeface="Wingdings" pitchFamily="2" charset="2"/>
              <a:buChar char="Ø"/>
            </a:pPr>
            <a:r>
              <a:rPr lang="en-AU" sz="3200" dirty="0"/>
              <a:t>Costly, time consuming and laborious</a:t>
            </a:r>
          </a:p>
          <a:p>
            <a:pPr>
              <a:buFont typeface="Wingdings" pitchFamily="2" charset="2"/>
              <a:buChar char="Ø"/>
            </a:pPr>
            <a:r>
              <a:rPr lang="en-AU" sz="3200" dirty="0"/>
              <a:t>Take several days to weeks to identify most </a:t>
            </a:r>
            <a:r>
              <a:rPr lang="en-AU" sz="3200" dirty="0" err="1"/>
              <a:t>anarobic</a:t>
            </a:r>
            <a:r>
              <a:rPr lang="en-AU" sz="3200" dirty="0"/>
              <a:t> bacteria</a:t>
            </a:r>
          </a:p>
          <a:p>
            <a:pPr>
              <a:buFont typeface="Wingdings" pitchFamily="2" charset="2"/>
              <a:buChar char="Ø"/>
            </a:pPr>
            <a:endParaRPr lang="en-AU" sz="3200" dirty="0"/>
          </a:p>
          <a:p>
            <a:pPr>
              <a:buFont typeface="Wingdings" pitchFamily="2" charset="2"/>
              <a:buChar char="Ø"/>
            </a:pPr>
            <a:endParaRPr lang="en-AU" sz="3200" dirty="0"/>
          </a:p>
          <a:p>
            <a:pPr>
              <a:buFont typeface="Wingdings" pitchFamily="2" charset="2"/>
              <a:buChar char="Ø"/>
            </a:pPr>
            <a:endParaRPr lang="en-AU" sz="3200" dirty="0"/>
          </a:p>
          <a:p>
            <a:endParaRPr lang="en-AU" sz="3200" dirty="0"/>
          </a:p>
        </p:txBody>
      </p:sp>
      <p:sp>
        <p:nvSpPr>
          <p:cNvPr id="6" name="Slide Number Placeholder 5"/>
          <p:cNvSpPr>
            <a:spLocks noGrp="1"/>
          </p:cNvSpPr>
          <p:nvPr>
            <p:ph type="sldNum" sz="quarter" idx="12"/>
          </p:nvPr>
        </p:nvSpPr>
        <p:spPr/>
        <p:txBody>
          <a:bodyPr/>
          <a:lstStyle/>
          <a:p>
            <a:fld id="{9E78C9EA-A0E9-4CC6-B5CF-6D7A8352DCB3}" type="slidenum">
              <a:rPr lang="en-AU" smtClean="0"/>
              <a:pPr/>
              <a:t>22</a:t>
            </a:fld>
            <a:endParaRPr lang="en-A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99392"/>
            <a:ext cx="7772400" cy="1143000"/>
          </a:xfrm>
        </p:spPr>
        <p:txBody>
          <a:bodyPr/>
          <a:lstStyle/>
          <a:p>
            <a:r>
              <a:rPr lang="en-AU" dirty="0"/>
              <a:t>DIFFICULTIES IN CULTURING</a:t>
            </a:r>
          </a:p>
        </p:txBody>
      </p:sp>
      <p:sp>
        <p:nvSpPr>
          <p:cNvPr id="5" name="Content Placeholder 4"/>
          <p:cNvSpPr>
            <a:spLocks noGrp="1"/>
          </p:cNvSpPr>
          <p:nvPr>
            <p:ph sz="quarter" idx="1"/>
          </p:nvPr>
        </p:nvSpPr>
        <p:spPr>
          <a:xfrm>
            <a:off x="1919536" y="1447800"/>
            <a:ext cx="8291264" cy="4572000"/>
          </a:xfrm>
        </p:spPr>
        <p:txBody>
          <a:bodyPr>
            <a:normAutofit/>
          </a:bodyPr>
          <a:lstStyle/>
          <a:p>
            <a:r>
              <a:rPr lang="en-AU" sz="3200" dirty="0"/>
              <a:t>Not all m.org can grow &amp; maintained under artificial conditions in lab.</a:t>
            </a:r>
          </a:p>
          <a:p>
            <a:endParaRPr lang="en-AU" sz="3200" dirty="0"/>
          </a:p>
          <a:p>
            <a:r>
              <a:rPr lang="en-AU" sz="3200" dirty="0"/>
              <a:t>There are several instances of microbial ecosystems that were thought to be well characterized by culture dependent approaches, but proved to be far diff when assessed by culture independent molecular biology techniques.</a:t>
            </a:r>
          </a:p>
        </p:txBody>
      </p:sp>
      <p:sp>
        <p:nvSpPr>
          <p:cNvPr id="8" name="Slide Number Placeholder 7"/>
          <p:cNvSpPr>
            <a:spLocks noGrp="1"/>
          </p:cNvSpPr>
          <p:nvPr>
            <p:ph type="sldNum" sz="quarter" idx="12"/>
          </p:nvPr>
        </p:nvSpPr>
        <p:spPr/>
        <p:txBody>
          <a:bodyPr/>
          <a:lstStyle/>
          <a:p>
            <a:fld id="{9E78C9EA-A0E9-4CC6-B5CF-6D7A8352DCB3}" type="slidenum">
              <a:rPr lang="en-AU" smtClean="0"/>
              <a:pPr/>
              <a:t>23</a:t>
            </a:fld>
            <a:endParaRPr lang="en-A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332656"/>
            <a:ext cx="8640960" cy="6120680"/>
          </a:xfrm>
        </p:spPr>
        <p:txBody>
          <a:bodyPr>
            <a:normAutofit/>
          </a:bodyPr>
          <a:lstStyle/>
          <a:p>
            <a:r>
              <a:rPr lang="en-AU" sz="3200" dirty="0"/>
              <a:t>Possible reasons for </a:t>
            </a:r>
            <a:r>
              <a:rPr lang="en-AU" sz="3200" dirty="0" err="1"/>
              <a:t>unculturability</a:t>
            </a:r>
            <a:r>
              <a:rPr lang="en-AU" sz="3200" dirty="0"/>
              <a:t>:</a:t>
            </a:r>
          </a:p>
          <a:p>
            <a:endParaRPr lang="en-AU" sz="3200" dirty="0"/>
          </a:p>
          <a:p>
            <a:pPr>
              <a:buFont typeface="Wingdings" pitchFamily="2" charset="2"/>
              <a:buChar char="Ø"/>
            </a:pPr>
            <a:r>
              <a:rPr lang="en-AU" sz="3200" dirty="0"/>
              <a:t> lack of essential nutrients/growth factor</a:t>
            </a:r>
          </a:p>
          <a:p>
            <a:pPr>
              <a:buFont typeface="Wingdings" pitchFamily="2" charset="2"/>
              <a:buChar char="Ø"/>
            </a:pPr>
            <a:endParaRPr lang="en-AU" sz="3200" dirty="0"/>
          </a:p>
          <a:p>
            <a:pPr>
              <a:buFont typeface="Wingdings" pitchFamily="2" charset="2"/>
              <a:buChar char="Ø"/>
            </a:pPr>
            <a:r>
              <a:rPr lang="en-AU" sz="3200" dirty="0"/>
              <a:t>Overfeeding conditions</a:t>
            </a:r>
          </a:p>
          <a:p>
            <a:pPr>
              <a:buFont typeface="Wingdings" pitchFamily="2" charset="2"/>
              <a:buChar char="Ø"/>
            </a:pPr>
            <a:endParaRPr lang="en-AU" sz="3200" dirty="0"/>
          </a:p>
          <a:p>
            <a:pPr>
              <a:buFont typeface="Wingdings" pitchFamily="2" charset="2"/>
              <a:buChar char="Ø"/>
            </a:pPr>
            <a:r>
              <a:rPr lang="en-AU" sz="3200" dirty="0"/>
              <a:t>Toxicity of culture media itself</a:t>
            </a:r>
          </a:p>
          <a:p>
            <a:pPr>
              <a:buFont typeface="Wingdings" pitchFamily="2" charset="2"/>
              <a:buChar char="Ø"/>
            </a:pPr>
            <a:endParaRPr lang="en-AU" sz="3200" dirty="0"/>
          </a:p>
          <a:p>
            <a:pPr>
              <a:buFont typeface="Wingdings" pitchFamily="2" charset="2"/>
              <a:buChar char="Ø"/>
            </a:pPr>
            <a:r>
              <a:rPr lang="en-AU" sz="3200" dirty="0"/>
              <a:t>Production of substances that inhibit target m.org by other sp</a:t>
            </a:r>
          </a:p>
        </p:txBody>
      </p:sp>
      <p:sp>
        <p:nvSpPr>
          <p:cNvPr id="6" name="Slide Number Placeholder 5"/>
          <p:cNvSpPr>
            <a:spLocks noGrp="1"/>
          </p:cNvSpPr>
          <p:nvPr>
            <p:ph type="sldNum" sz="quarter" idx="12"/>
          </p:nvPr>
        </p:nvSpPr>
        <p:spPr/>
        <p:txBody>
          <a:bodyPr/>
          <a:lstStyle/>
          <a:p>
            <a:fld id="{9E78C9EA-A0E9-4CC6-B5CF-6D7A8352DCB3}" type="slidenum">
              <a:rPr lang="en-AU" smtClean="0"/>
              <a:pPr/>
              <a:t>24</a:t>
            </a:fld>
            <a:endParaRPr lang="en-A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332656"/>
            <a:ext cx="8640960" cy="6120680"/>
          </a:xfrm>
        </p:spPr>
        <p:txBody>
          <a:bodyPr>
            <a:normAutofit/>
          </a:bodyPr>
          <a:lstStyle/>
          <a:p>
            <a:r>
              <a:rPr lang="en-AU" sz="3200" dirty="0" err="1"/>
              <a:t>Metabollic</a:t>
            </a:r>
            <a:r>
              <a:rPr lang="en-AU" sz="3200" dirty="0"/>
              <a:t> dependence</a:t>
            </a:r>
          </a:p>
          <a:p>
            <a:endParaRPr lang="en-AU" sz="3200" dirty="0"/>
          </a:p>
          <a:p>
            <a:r>
              <a:rPr lang="en-AU" sz="3200" dirty="0"/>
              <a:t>Disruption of bacterial intercommunication</a:t>
            </a:r>
          </a:p>
          <a:p>
            <a:endParaRPr lang="en-AU" sz="3200" dirty="0"/>
          </a:p>
          <a:p>
            <a:r>
              <a:rPr lang="en-AU" sz="3200" dirty="0"/>
              <a:t>In state of low metabolic activity</a:t>
            </a:r>
            <a:r>
              <a:rPr lang="en-AU" sz="3200" dirty="0">
                <a:sym typeface="Wingdings" pitchFamily="2" charset="2"/>
              </a:rPr>
              <a:t> viable but non cultivable</a:t>
            </a:r>
            <a:endParaRPr lang="en-AU" sz="3200" dirty="0"/>
          </a:p>
        </p:txBody>
      </p:sp>
      <p:sp>
        <p:nvSpPr>
          <p:cNvPr id="6" name="Slide Number Placeholder 5"/>
          <p:cNvSpPr>
            <a:spLocks noGrp="1"/>
          </p:cNvSpPr>
          <p:nvPr>
            <p:ph type="sldNum" sz="quarter" idx="12"/>
          </p:nvPr>
        </p:nvSpPr>
        <p:spPr/>
        <p:txBody>
          <a:bodyPr/>
          <a:lstStyle/>
          <a:p>
            <a:fld id="{9E78C9EA-A0E9-4CC6-B5CF-6D7A8352DCB3}" type="slidenum">
              <a:rPr lang="en-AU" smtClean="0"/>
              <a:pPr/>
              <a:t>25</a:t>
            </a:fld>
            <a:endParaRPr lang="en-A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332656"/>
            <a:ext cx="8640960" cy="6120680"/>
          </a:xfrm>
        </p:spPr>
        <p:txBody>
          <a:bodyPr>
            <a:normAutofit/>
          </a:bodyPr>
          <a:lstStyle/>
          <a:p>
            <a:r>
              <a:rPr lang="en-AU" sz="3200" dirty="0"/>
              <a:t>Molecular biology </a:t>
            </a:r>
            <a:r>
              <a:rPr lang="en-AU" sz="3200" dirty="0" err="1"/>
              <a:t>technolgy</a:t>
            </a:r>
            <a:r>
              <a:rPr lang="en-AU" sz="3200" dirty="0"/>
              <a:t>- more effective, accurate, </a:t>
            </a:r>
            <a:r>
              <a:rPr lang="en-AU" sz="3200" dirty="0" err="1"/>
              <a:t>relaible</a:t>
            </a:r>
            <a:endParaRPr lang="en-AU" sz="3200" dirty="0"/>
          </a:p>
          <a:p>
            <a:endParaRPr lang="en-AU" sz="3200" dirty="0"/>
          </a:p>
          <a:p>
            <a:r>
              <a:rPr lang="en-AU" sz="3200" dirty="0"/>
              <a:t>16S </a:t>
            </a:r>
            <a:r>
              <a:rPr lang="en-AU" sz="3200" dirty="0" err="1"/>
              <a:t>rRNA</a:t>
            </a:r>
            <a:r>
              <a:rPr lang="en-AU" sz="3200" dirty="0"/>
              <a:t> gene sequence approach was first proposed to identify uncultivated bacteria without the need for cultivation, </a:t>
            </a:r>
          </a:p>
          <a:p>
            <a:endParaRPr lang="en-AU" sz="3200" dirty="0"/>
          </a:p>
          <a:p>
            <a:r>
              <a:rPr lang="en-AU" sz="3200" dirty="0"/>
              <a:t>but it has also been used widely to identify the cultivable fact that shows uncommon phenotypic behaviour and can’t be accurately identified by culture dependent approaches</a:t>
            </a:r>
          </a:p>
        </p:txBody>
      </p:sp>
      <p:sp>
        <p:nvSpPr>
          <p:cNvPr id="6" name="Slide Number Placeholder 5"/>
          <p:cNvSpPr>
            <a:spLocks noGrp="1"/>
          </p:cNvSpPr>
          <p:nvPr>
            <p:ph type="sldNum" sz="quarter" idx="12"/>
          </p:nvPr>
        </p:nvSpPr>
        <p:spPr/>
        <p:txBody>
          <a:bodyPr/>
          <a:lstStyle/>
          <a:p>
            <a:fld id="{9E78C9EA-A0E9-4CC6-B5CF-6D7A8352DCB3}" type="slidenum">
              <a:rPr lang="en-AU" smtClean="0"/>
              <a:pPr/>
              <a:t>26</a:t>
            </a:fld>
            <a:endParaRPr lang="en-A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274638"/>
            <a:ext cx="8435280" cy="1143000"/>
          </a:xfrm>
        </p:spPr>
        <p:txBody>
          <a:bodyPr/>
          <a:lstStyle/>
          <a:p>
            <a:r>
              <a:rPr lang="en-AU" dirty="0"/>
              <a:t>MICROSCOPY</a:t>
            </a:r>
          </a:p>
        </p:txBody>
      </p:sp>
      <p:sp>
        <p:nvSpPr>
          <p:cNvPr id="5" name="Content Placeholder 4"/>
          <p:cNvSpPr>
            <a:spLocks noGrp="1"/>
          </p:cNvSpPr>
          <p:nvPr>
            <p:ph sz="quarter" idx="1"/>
          </p:nvPr>
        </p:nvSpPr>
        <p:spPr>
          <a:xfrm>
            <a:off x="1775520" y="980728"/>
            <a:ext cx="8435280" cy="5877272"/>
          </a:xfrm>
        </p:spPr>
        <p:txBody>
          <a:bodyPr>
            <a:normAutofit/>
          </a:bodyPr>
          <a:lstStyle/>
          <a:p>
            <a:pPr>
              <a:buNone/>
            </a:pPr>
            <a:endParaRPr lang="en-AU" sz="3200" dirty="0"/>
          </a:p>
          <a:p>
            <a:r>
              <a:rPr lang="en-AU" sz="3200" dirty="0"/>
              <a:t>QUICK, EASY &amp; INEXPENSIVE</a:t>
            </a:r>
          </a:p>
          <a:p>
            <a:endParaRPr lang="en-AU" sz="3200" dirty="0"/>
          </a:p>
          <a:p>
            <a:r>
              <a:rPr lang="en-AU" sz="3200" dirty="0"/>
              <a:t>May be misleading, </a:t>
            </a:r>
            <a:r>
              <a:rPr lang="en-AU" sz="3200" dirty="0" err="1"/>
              <a:t>bcoz</a:t>
            </a:r>
            <a:r>
              <a:rPr lang="en-AU" sz="3200" dirty="0"/>
              <a:t> many sp can be </a:t>
            </a:r>
            <a:r>
              <a:rPr lang="en-AU" sz="3200" dirty="0" err="1"/>
              <a:t>pleomorphic</a:t>
            </a:r>
            <a:r>
              <a:rPr lang="en-AU" sz="3200" dirty="0"/>
              <a:t> and conclusion can be influenced by subjective interpretation of investigator</a:t>
            </a:r>
          </a:p>
          <a:p>
            <a:endParaRPr lang="en-AU" sz="3200" dirty="0"/>
          </a:p>
          <a:p>
            <a:r>
              <a:rPr lang="en-AU" sz="3200" dirty="0"/>
              <a:t>Limited sensitivity and specificity</a:t>
            </a:r>
          </a:p>
          <a:p>
            <a:endParaRPr lang="en-AU" sz="3200" dirty="0"/>
          </a:p>
          <a:p>
            <a:r>
              <a:rPr lang="en-AU" sz="3200" dirty="0"/>
              <a:t>Appropriate stain required</a:t>
            </a:r>
          </a:p>
          <a:p>
            <a:endParaRPr lang="en-AU" sz="3200" dirty="0"/>
          </a:p>
          <a:p>
            <a:endParaRPr lang="en-AU" sz="3200" dirty="0"/>
          </a:p>
          <a:p>
            <a:endParaRPr lang="en-AU" sz="3200" dirty="0"/>
          </a:p>
          <a:p>
            <a:endParaRPr lang="en-AU" sz="3200" dirty="0"/>
          </a:p>
        </p:txBody>
      </p:sp>
      <p:sp>
        <p:nvSpPr>
          <p:cNvPr id="8" name="Slide Number Placeholder 7"/>
          <p:cNvSpPr>
            <a:spLocks noGrp="1"/>
          </p:cNvSpPr>
          <p:nvPr>
            <p:ph type="sldNum" sz="quarter" idx="12"/>
          </p:nvPr>
        </p:nvSpPr>
        <p:spPr/>
        <p:txBody>
          <a:bodyPr/>
          <a:lstStyle/>
          <a:p>
            <a:fld id="{9E78C9EA-A0E9-4CC6-B5CF-6D7A8352DCB3}" type="slidenum">
              <a:rPr lang="en-AU" smtClean="0"/>
              <a:pPr/>
              <a:t>27</a:t>
            </a:fld>
            <a:endParaRPr lang="en-A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47528" y="44624"/>
            <a:ext cx="8363272" cy="1143000"/>
          </a:xfrm>
        </p:spPr>
        <p:txBody>
          <a:bodyPr/>
          <a:lstStyle/>
          <a:p>
            <a:r>
              <a:rPr lang="en-AU" dirty="0"/>
              <a:t>IMMUNOLOGICAL METHODS</a:t>
            </a:r>
          </a:p>
        </p:txBody>
      </p:sp>
      <p:sp>
        <p:nvSpPr>
          <p:cNvPr id="5" name="Content Placeholder 4"/>
          <p:cNvSpPr>
            <a:spLocks noGrp="1"/>
          </p:cNvSpPr>
          <p:nvPr>
            <p:ph sz="quarter" idx="1"/>
          </p:nvPr>
        </p:nvSpPr>
        <p:spPr>
          <a:xfrm>
            <a:off x="1847528" y="1593304"/>
            <a:ext cx="8363272" cy="4572000"/>
          </a:xfrm>
        </p:spPr>
        <p:txBody>
          <a:bodyPr>
            <a:normAutofit/>
          </a:bodyPr>
          <a:lstStyle/>
          <a:p>
            <a:r>
              <a:rPr lang="en-AU" sz="3200" dirty="0"/>
              <a:t>Employs antibodies that recognize specific microbial antigens to directly detect target sp</a:t>
            </a:r>
          </a:p>
          <a:p>
            <a:endParaRPr lang="en-AU" sz="3200" dirty="0"/>
          </a:p>
          <a:p>
            <a:r>
              <a:rPr lang="en-AU" sz="3200" dirty="0"/>
              <a:t>The reaction can be visualized using a variety of technique and </a:t>
            </a:r>
            <a:r>
              <a:rPr lang="en-AU" sz="3200" dirty="0" err="1"/>
              <a:t>reactn</a:t>
            </a:r>
            <a:endParaRPr lang="en-AU" sz="3200" dirty="0"/>
          </a:p>
          <a:p>
            <a:endParaRPr lang="en-AU" sz="3200" dirty="0"/>
          </a:p>
          <a:p>
            <a:r>
              <a:rPr lang="en-AU" sz="3200" dirty="0"/>
              <a:t>Including direct/indirect </a:t>
            </a:r>
            <a:r>
              <a:rPr lang="en-AU" sz="3200" dirty="0" err="1"/>
              <a:t>immunofluorescence</a:t>
            </a:r>
            <a:r>
              <a:rPr lang="en-AU" sz="3200" dirty="0"/>
              <a:t>, flow </a:t>
            </a:r>
            <a:r>
              <a:rPr lang="en-AU" sz="3200" dirty="0" err="1"/>
              <a:t>cytometry</a:t>
            </a:r>
            <a:r>
              <a:rPr lang="en-AU" sz="3200" dirty="0"/>
              <a:t> and enzyme linked </a:t>
            </a:r>
            <a:r>
              <a:rPr lang="en-AU" sz="3200" dirty="0" err="1"/>
              <a:t>immunosorbant</a:t>
            </a:r>
            <a:r>
              <a:rPr lang="en-AU" sz="3200" dirty="0"/>
              <a:t> assay.</a:t>
            </a:r>
          </a:p>
          <a:p>
            <a:endParaRPr lang="en-AU" sz="3200" dirty="0"/>
          </a:p>
          <a:p>
            <a:endParaRPr lang="en-AU" sz="3200" dirty="0"/>
          </a:p>
        </p:txBody>
      </p:sp>
      <p:sp>
        <p:nvSpPr>
          <p:cNvPr id="8" name="Slide Number Placeholder 7"/>
          <p:cNvSpPr>
            <a:spLocks noGrp="1"/>
          </p:cNvSpPr>
          <p:nvPr>
            <p:ph type="sldNum" sz="quarter" idx="12"/>
          </p:nvPr>
        </p:nvSpPr>
        <p:spPr/>
        <p:txBody>
          <a:bodyPr/>
          <a:lstStyle/>
          <a:p>
            <a:fld id="{9E78C9EA-A0E9-4CC6-B5CF-6D7A8352DCB3}" type="slidenum">
              <a:rPr lang="en-AU" smtClean="0"/>
              <a:pPr/>
              <a:t>28</a:t>
            </a:fld>
            <a:endParaRPr lang="en-A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332656"/>
            <a:ext cx="8640960" cy="6120680"/>
          </a:xfrm>
        </p:spPr>
        <p:txBody>
          <a:bodyPr>
            <a:normAutofit/>
          </a:bodyPr>
          <a:lstStyle/>
          <a:p>
            <a:r>
              <a:rPr lang="en-AU" sz="3200" dirty="0"/>
              <a:t>May use monoclonal antibodies to assure high specificity.</a:t>
            </a:r>
          </a:p>
          <a:p>
            <a:endParaRPr lang="en-AU" sz="3200" dirty="0"/>
          </a:p>
          <a:p>
            <a:r>
              <a:rPr lang="en-AU" sz="3200" dirty="0"/>
              <a:t>Sensitivity is not higher when compared to culture dependent approaches</a:t>
            </a:r>
          </a:p>
        </p:txBody>
      </p:sp>
      <p:sp>
        <p:nvSpPr>
          <p:cNvPr id="6" name="Slide Number Placeholder 5"/>
          <p:cNvSpPr>
            <a:spLocks noGrp="1"/>
          </p:cNvSpPr>
          <p:nvPr>
            <p:ph type="sldNum" sz="quarter" idx="12"/>
          </p:nvPr>
        </p:nvSpPr>
        <p:spPr/>
        <p:txBody>
          <a:bodyPr/>
          <a:lstStyle/>
          <a:p>
            <a:fld id="{9E78C9EA-A0E9-4CC6-B5CF-6D7A8352DCB3}" type="slidenum">
              <a:rPr lang="en-AU" smtClean="0"/>
              <a:pPr/>
              <a:t>29</a:t>
            </a:fld>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2" y="274638"/>
            <a:ext cx="8712968" cy="1143000"/>
          </a:xfrm>
        </p:spPr>
        <p:txBody>
          <a:bodyPr>
            <a:normAutofit fontScale="90000"/>
          </a:bodyPr>
          <a:lstStyle/>
          <a:p>
            <a:r>
              <a:rPr lang="en-AU" b="1" i="1" dirty="0"/>
              <a:t>TABLE OF CONTENT:</a:t>
            </a:r>
            <a:br>
              <a:rPr lang="en-AU" dirty="0"/>
            </a:br>
            <a:endParaRPr lang="en-AU" dirty="0"/>
          </a:p>
        </p:txBody>
      </p:sp>
      <p:sp>
        <p:nvSpPr>
          <p:cNvPr id="3" name="Content Placeholder 2"/>
          <p:cNvSpPr>
            <a:spLocks noGrp="1"/>
          </p:cNvSpPr>
          <p:nvPr>
            <p:ph sz="quarter" idx="1"/>
          </p:nvPr>
        </p:nvSpPr>
        <p:spPr>
          <a:xfrm>
            <a:off x="1847528" y="980728"/>
            <a:ext cx="8424936" cy="5544616"/>
          </a:xfrm>
        </p:spPr>
        <p:txBody>
          <a:bodyPr>
            <a:normAutofit fontScale="92500" lnSpcReduction="10000"/>
          </a:bodyPr>
          <a:lstStyle/>
          <a:p>
            <a:r>
              <a:rPr lang="en-AU" dirty="0"/>
              <a:t>INTRODUCTION</a:t>
            </a:r>
          </a:p>
          <a:p>
            <a:endParaRPr lang="en-AU" dirty="0"/>
          </a:p>
          <a:p>
            <a:r>
              <a:rPr lang="en-AU" dirty="0"/>
              <a:t>ROUTES OF MICROORGANISM INGRESS</a:t>
            </a:r>
          </a:p>
          <a:p>
            <a:endParaRPr lang="en-AU" dirty="0"/>
          </a:p>
          <a:p>
            <a:r>
              <a:rPr lang="en-AU" dirty="0"/>
              <a:t>MICROORGANISMS FOUND IN ROOT CANALS ASSOCIATED WITH ENDODONTIC INFECTIONS</a:t>
            </a:r>
          </a:p>
          <a:p>
            <a:endParaRPr lang="en-AU" dirty="0"/>
          </a:p>
          <a:p>
            <a:r>
              <a:rPr lang="en-AU" dirty="0"/>
              <a:t>INTRARADICULAR INFECTION</a:t>
            </a:r>
          </a:p>
          <a:p>
            <a:endParaRPr lang="en-AU" dirty="0"/>
          </a:p>
          <a:p>
            <a:r>
              <a:rPr lang="en-AU" dirty="0"/>
              <a:t>EXTRARADICULAR INFECTION</a:t>
            </a:r>
          </a:p>
          <a:p>
            <a:endParaRPr lang="en-AU" dirty="0"/>
          </a:p>
          <a:p>
            <a:r>
              <a:rPr lang="en-AU" dirty="0"/>
              <a:t>METHODS FOR IDENTIFICATION OF MICROBES</a:t>
            </a:r>
          </a:p>
          <a:p>
            <a:pPr lvl="4">
              <a:buNone/>
            </a:pPr>
            <a:endParaRPr lang="en-AU" sz="28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3</a:t>
            </a:fld>
            <a:endParaRPr lang="en-A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6" name="Slide Number Placeholder 5"/>
          <p:cNvSpPr>
            <a:spLocks noGrp="1"/>
          </p:cNvSpPr>
          <p:nvPr>
            <p:ph type="sldNum" sz="quarter" idx="12"/>
          </p:nvPr>
        </p:nvSpPr>
        <p:spPr/>
        <p:txBody>
          <a:bodyPr/>
          <a:lstStyle/>
          <a:p>
            <a:fld id="{9E78C9EA-A0E9-4CC6-B5CF-6D7A8352DCB3}" type="slidenum">
              <a:rPr lang="en-AU" smtClean="0"/>
              <a:pPr/>
              <a:t>30</a:t>
            </a:fld>
            <a:endParaRPr lang="en-AU"/>
          </a:p>
        </p:txBody>
      </p:sp>
      <p:sp>
        <p:nvSpPr>
          <p:cNvPr id="3" name="Content Placeholder 2"/>
          <p:cNvSpPr>
            <a:spLocks noGrp="1"/>
          </p:cNvSpPr>
          <p:nvPr>
            <p:ph sz="quarter" idx="1"/>
          </p:nvPr>
        </p:nvSpPr>
        <p:spPr/>
        <p:txBody>
          <a:bodyPr>
            <a:normAutofit fontScale="92500" lnSpcReduction="20000"/>
          </a:bodyPr>
          <a:lstStyle/>
          <a:p>
            <a:r>
              <a:rPr lang="en-AU" sz="3200" dirty="0"/>
              <a:t>ADV:</a:t>
            </a:r>
          </a:p>
          <a:p>
            <a:endParaRPr lang="en-AU" sz="3200" dirty="0"/>
          </a:p>
          <a:p>
            <a:pPr>
              <a:buFont typeface="Wingdings" pitchFamily="2" charset="2"/>
              <a:buChar char="Ø"/>
            </a:pPr>
            <a:r>
              <a:rPr lang="en-AU" sz="3200" dirty="0"/>
              <a:t>Rapid </a:t>
            </a:r>
          </a:p>
          <a:p>
            <a:pPr>
              <a:buFont typeface="Wingdings" pitchFamily="2" charset="2"/>
              <a:buChar char="Ø"/>
            </a:pPr>
            <a:endParaRPr lang="en-AU" sz="3200" dirty="0"/>
          </a:p>
          <a:p>
            <a:pPr>
              <a:buFont typeface="Wingdings" pitchFamily="2" charset="2"/>
              <a:buChar char="Ø"/>
            </a:pPr>
            <a:r>
              <a:rPr lang="en-AU" sz="3200" dirty="0"/>
              <a:t>Easily standardized</a:t>
            </a:r>
          </a:p>
          <a:p>
            <a:pPr>
              <a:buFont typeface="Wingdings" pitchFamily="2" charset="2"/>
              <a:buChar char="Ø"/>
            </a:pPr>
            <a:endParaRPr lang="en-AU" sz="3200" dirty="0"/>
          </a:p>
          <a:p>
            <a:pPr>
              <a:buFont typeface="Wingdings" pitchFamily="2" charset="2"/>
              <a:buChar char="Ø"/>
            </a:pPr>
            <a:r>
              <a:rPr lang="en-AU" sz="3200" dirty="0"/>
              <a:t>Low cost</a:t>
            </a:r>
          </a:p>
          <a:p>
            <a:pPr>
              <a:buFont typeface="Wingdings" pitchFamily="2" charset="2"/>
              <a:buChar char="Ø"/>
            </a:pPr>
            <a:endParaRPr lang="en-AU" sz="3200" dirty="0"/>
          </a:p>
          <a:p>
            <a:pPr>
              <a:buFont typeface="Wingdings" pitchFamily="2" charset="2"/>
              <a:buChar char="Ø"/>
            </a:pPr>
            <a:r>
              <a:rPr lang="en-AU" sz="3200" dirty="0"/>
              <a:t>Detect dead m.org</a:t>
            </a:r>
          </a:p>
        </p:txBody>
      </p:sp>
      <p:sp>
        <p:nvSpPr>
          <p:cNvPr id="5" name="Content Placeholder 4"/>
          <p:cNvSpPr>
            <a:spLocks noGrp="1"/>
          </p:cNvSpPr>
          <p:nvPr>
            <p:ph sz="quarter" idx="2"/>
          </p:nvPr>
        </p:nvSpPr>
        <p:spPr/>
        <p:txBody>
          <a:bodyPr>
            <a:normAutofit fontScale="92500" lnSpcReduction="20000"/>
          </a:bodyPr>
          <a:lstStyle/>
          <a:p>
            <a:r>
              <a:rPr lang="en-AU" dirty="0"/>
              <a:t>LIMITATION:</a:t>
            </a:r>
          </a:p>
          <a:p>
            <a:endParaRPr lang="en-AU" dirty="0"/>
          </a:p>
          <a:p>
            <a:pPr>
              <a:buFont typeface="Wingdings" pitchFamily="2" charset="2"/>
              <a:buChar char="Ø"/>
            </a:pPr>
            <a:r>
              <a:rPr lang="en-AU" dirty="0"/>
              <a:t>Detect only target sp</a:t>
            </a:r>
          </a:p>
          <a:p>
            <a:pPr>
              <a:buFont typeface="Wingdings" pitchFamily="2" charset="2"/>
              <a:buChar char="Ø"/>
            </a:pPr>
            <a:endParaRPr lang="en-AU" dirty="0"/>
          </a:p>
          <a:p>
            <a:pPr>
              <a:buFont typeface="Wingdings" pitchFamily="2" charset="2"/>
              <a:buChar char="Ø"/>
            </a:pPr>
            <a:r>
              <a:rPr lang="en-AU" dirty="0"/>
              <a:t>Low sensitivity</a:t>
            </a:r>
          </a:p>
          <a:p>
            <a:pPr>
              <a:buFont typeface="Wingdings" pitchFamily="2" charset="2"/>
              <a:buChar char="Ø"/>
            </a:pPr>
            <a:endParaRPr lang="en-AU" dirty="0"/>
          </a:p>
          <a:p>
            <a:pPr>
              <a:buFont typeface="Wingdings" pitchFamily="2" charset="2"/>
              <a:buChar char="Ø"/>
            </a:pPr>
            <a:r>
              <a:rPr lang="en-AU" dirty="0"/>
              <a:t>Specificity is variable and depends on the type of antibodies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5">
            <a:extLst>
              <a:ext uri="{FF2B5EF4-FFF2-40B4-BE49-F238E27FC236}">
                <a16:creationId xmlns:a16="http://schemas.microsoft.com/office/drawing/2014/main" id="{40191C26-217B-BD20-C138-FB67A93B9F70}"/>
              </a:ext>
            </a:extLst>
          </p:cNvPr>
          <p:cNvSpPr>
            <a:spLocks noGrp="1" noChangeArrowheads="1"/>
          </p:cNvSpPr>
          <p:nvPr>
            <p:ph type="title"/>
          </p:nvPr>
        </p:nvSpPr>
        <p:spPr>
          <a:xfrm>
            <a:off x="3124200" y="228600"/>
            <a:ext cx="7729538" cy="2057400"/>
          </a:xfrm>
        </p:spPr>
        <p:txBody>
          <a:bodyPr/>
          <a:lstStyle/>
          <a:p>
            <a:r>
              <a:rPr lang="en-US" altLang="en-US" b="1">
                <a:solidFill>
                  <a:schemeClr val="tx1"/>
                </a:solidFill>
                <a:cs typeface="Times New Roman" panose="02020603050405020304" pitchFamily="18" charset="0"/>
              </a:rPr>
              <a:t> </a:t>
            </a:r>
            <a:r>
              <a:rPr lang="en-US" altLang="en-US" b="1"/>
              <a:t>Teaching Materials </a:t>
            </a:r>
            <a:br>
              <a:rPr lang="en-US" altLang="en-US" b="1">
                <a:cs typeface="Times New Roman" panose="02020603050405020304" pitchFamily="18" charset="0"/>
              </a:rPr>
            </a:br>
            <a:endParaRPr lang="en-US" altLang="en-US" sz="2700" b="1">
              <a:cs typeface="Times New Roman" panose="02020603050405020304" pitchFamily="18" charset="0"/>
            </a:endParaRPr>
          </a:p>
        </p:txBody>
      </p:sp>
      <p:sp>
        <p:nvSpPr>
          <p:cNvPr id="21507" name="Slide Number Placeholder 2">
            <a:extLst>
              <a:ext uri="{FF2B5EF4-FFF2-40B4-BE49-F238E27FC236}">
                <a16:creationId xmlns:a16="http://schemas.microsoft.com/office/drawing/2014/main" id="{654BA5EB-BD63-8A06-AE2F-50843EA76DE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FC1587EA-003C-4035-8C87-55DF2EE0468A}" type="slidenum">
              <a:rPr lang="en-US" altLang="en-US" sz="1400" b="0">
                <a:latin typeface="Times New Roman" panose="02020603050405020304" pitchFamily="18" charset="0"/>
              </a:rPr>
              <a:pPr>
                <a:spcBef>
                  <a:spcPct val="0"/>
                </a:spcBef>
                <a:buClrTx/>
                <a:buFontTx/>
                <a:buNone/>
              </a:pPr>
              <a:t>31</a:t>
            </a:fld>
            <a:endParaRPr lang="en-US" altLang="en-US" sz="1400" b="0">
              <a:latin typeface="Times New Roman" panose="02020603050405020304" pitchFamily="18" charset="0"/>
            </a:endParaRPr>
          </a:p>
        </p:txBody>
      </p:sp>
      <p:sp>
        <p:nvSpPr>
          <p:cNvPr id="2" name="TextBox 1">
            <a:extLst>
              <a:ext uri="{FF2B5EF4-FFF2-40B4-BE49-F238E27FC236}">
                <a16:creationId xmlns:a16="http://schemas.microsoft.com/office/drawing/2014/main" id="{7096DC75-8C8A-607D-E4F5-203E33998918}"/>
              </a:ext>
            </a:extLst>
          </p:cNvPr>
          <p:cNvSpPr txBox="1"/>
          <p:nvPr/>
        </p:nvSpPr>
        <p:spPr>
          <a:xfrm>
            <a:off x="3352800" y="2514600"/>
            <a:ext cx="6781800" cy="2677656"/>
          </a:xfrm>
          <a:prstGeom prst="rect">
            <a:avLst/>
          </a:prstGeom>
          <a:noFill/>
        </p:spPr>
        <p:txBody>
          <a:bodyPr>
            <a:spAutoFit/>
          </a:bodyPr>
          <a:lstStyle/>
          <a:p>
            <a:pPr marL="342900" indent="-342900">
              <a:buFont typeface="Arial" panose="020B0604020202020204" pitchFamily="34" charset="0"/>
              <a:buChar char="•"/>
              <a:defRPr/>
            </a:pPr>
            <a:r>
              <a:rPr lang="en-US" sz="2800" dirty="0"/>
              <a:t>Endodontic practices - Grossman</a:t>
            </a:r>
          </a:p>
          <a:p>
            <a:pPr marL="342900" indent="-342900">
              <a:buFont typeface="Arial" panose="020B0604020202020204" pitchFamily="34" charset="0"/>
              <a:buChar char="•"/>
              <a:defRPr/>
            </a:pPr>
            <a:r>
              <a:rPr lang="en-US" sz="2800" dirty="0"/>
              <a:t>Pathways of pulp – Cohen</a:t>
            </a:r>
          </a:p>
          <a:p>
            <a:pPr marL="342900" indent="-342900">
              <a:buFont typeface="Arial" panose="020B0604020202020204" pitchFamily="34" charset="0"/>
              <a:buChar char="•"/>
              <a:defRPr/>
            </a:pPr>
            <a:r>
              <a:rPr lang="en-US" sz="2800" dirty="0"/>
              <a:t>Textbook of Endodontics – Nisha Garg</a:t>
            </a:r>
          </a:p>
          <a:p>
            <a:pPr marL="342900" indent="-342900">
              <a:buFont typeface="Arial" panose="020B0604020202020204" pitchFamily="34" charset="0"/>
              <a:buChar char="•"/>
              <a:defRPr/>
            </a:pPr>
            <a:r>
              <a:rPr lang="en-US" sz="2800" dirty="0"/>
              <a:t>Endodontics - Ingle</a:t>
            </a:r>
          </a:p>
          <a:p>
            <a:pPr eaLnBrk="1" hangingPunct="1">
              <a:defRPr/>
            </a:pPr>
            <a:endParaRPr lang="en-US" sz="2800" dirty="0"/>
          </a:p>
          <a:p>
            <a:pPr eaLnBrk="1" hangingPunct="1">
              <a:defRPr/>
            </a:pPr>
            <a:endParaRPr lang="en-US" sz="2800" dirty="0"/>
          </a:p>
        </p:txBody>
      </p:sp>
    </p:spTree>
    <p:extLst>
      <p:ext uri="{BB962C8B-B14F-4D97-AF65-F5344CB8AC3E}">
        <p14:creationId xmlns:p14="http://schemas.microsoft.com/office/powerpoint/2010/main" val="3329351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5">
            <a:extLst>
              <a:ext uri="{FF2B5EF4-FFF2-40B4-BE49-F238E27FC236}">
                <a16:creationId xmlns:a16="http://schemas.microsoft.com/office/drawing/2014/main" id="{3751A2B8-C05C-E20E-8C5A-91E2AED86C83}"/>
              </a:ext>
            </a:extLst>
          </p:cNvPr>
          <p:cNvSpPr>
            <a:spLocks noGrp="1" noChangeArrowheads="1"/>
          </p:cNvSpPr>
          <p:nvPr>
            <p:ph type="title"/>
          </p:nvPr>
        </p:nvSpPr>
        <p:spPr>
          <a:xfrm>
            <a:off x="2217175" y="231264"/>
            <a:ext cx="8545513" cy="1096963"/>
          </a:xfrm>
        </p:spPr>
        <p:txBody>
          <a:bodyPr/>
          <a:lstStyle/>
          <a:p>
            <a:r>
              <a:rPr lang="en-US" altLang="en-US" sz="2700" b="1" dirty="0">
                <a:cs typeface="Times New Roman" panose="02020603050405020304" pitchFamily="18" charset="0"/>
              </a:rPr>
              <a:t>TAKE HOME MESSEGE/ FOR THE TOPIC COVERED (SUMMARY)  </a:t>
            </a:r>
          </a:p>
        </p:txBody>
      </p:sp>
      <p:sp>
        <p:nvSpPr>
          <p:cNvPr id="22531" name="Slide Number Placeholder 1">
            <a:extLst>
              <a:ext uri="{FF2B5EF4-FFF2-40B4-BE49-F238E27FC236}">
                <a16:creationId xmlns:a16="http://schemas.microsoft.com/office/drawing/2014/main" id="{0B88A8DB-AEB3-7F40-CD74-4A07803E544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D9BC71EF-3F65-4897-830D-F5A0A962BA52}" type="slidenum">
              <a:rPr lang="en-US" altLang="en-US" sz="1400" b="0">
                <a:latin typeface="Times New Roman" panose="02020603050405020304" pitchFamily="18" charset="0"/>
              </a:rPr>
              <a:pPr>
                <a:spcBef>
                  <a:spcPct val="0"/>
                </a:spcBef>
                <a:buClrTx/>
                <a:buFontTx/>
                <a:buNone/>
              </a:pPr>
              <a:t>32</a:t>
            </a:fld>
            <a:endParaRPr lang="en-US" altLang="en-US" sz="1400" b="0">
              <a:latin typeface="Times New Roman" panose="02020603050405020304" pitchFamily="18" charset="0"/>
            </a:endParaRPr>
          </a:p>
        </p:txBody>
      </p:sp>
      <p:sp>
        <p:nvSpPr>
          <p:cNvPr id="2" name="TextBox 1">
            <a:extLst>
              <a:ext uri="{FF2B5EF4-FFF2-40B4-BE49-F238E27FC236}">
                <a16:creationId xmlns:a16="http://schemas.microsoft.com/office/drawing/2014/main" id="{32AC6193-74BA-2D24-A9FD-D96E882A122B}"/>
              </a:ext>
            </a:extLst>
          </p:cNvPr>
          <p:cNvSpPr txBox="1"/>
          <p:nvPr/>
        </p:nvSpPr>
        <p:spPr>
          <a:xfrm>
            <a:off x="1429312" y="1232029"/>
            <a:ext cx="10231746" cy="5575052"/>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Infection of the root canal is not a random event. </a:t>
            </a:r>
          </a:p>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The type and mix of the microbial flora develop in response to the surrounding environment. Microorganisms that establish in the untreated root canal experience an environment of nutritional diversity. </a:t>
            </a:r>
          </a:p>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In contrast, well-filled root canal offers the microbial flora a small, dry, nutritionally limited space.</a:t>
            </a:r>
          </a:p>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 Thus, we should obtain a better understanding of the characteristics and properties of bacteria and their biofilms along with the environmental changes, to enhance success.</a:t>
            </a:r>
            <a:br>
              <a:rPr lang="en-US" sz="2400" dirty="0"/>
            </a:br>
            <a:endParaRPr lang="en-US" sz="2400" dirty="0"/>
          </a:p>
        </p:txBody>
      </p:sp>
    </p:spTree>
    <p:extLst>
      <p:ext uri="{BB962C8B-B14F-4D97-AF65-F5344CB8AC3E}">
        <p14:creationId xmlns:p14="http://schemas.microsoft.com/office/powerpoint/2010/main" val="364592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F291AB29-A3B2-4626-D7B2-1BB7AD0C61E1}"/>
              </a:ext>
            </a:extLst>
          </p:cNvPr>
          <p:cNvSpPr>
            <a:spLocks noGrp="1" noChangeArrowheads="1"/>
          </p:cNvSpPr>
          <p:nvPr>
            <p:ph type="title"/>
          </p:nvPr>
        </p:nvSpPr>
        <p:spPr>
          <a:xfrm>
            <a:off x="3124200" y="990600"/>
            <a:ext cx="7886700" cy="1093788"/>
          </a:xfrm>
        </p:spPr>
        <p:txBody>
          <a:bodyPr/>
          <a:lstStyle/>
          <a:p>
            <a:r>
              <a:rPr lang="en-US" altLang="en-US">
                <a:cs typeface="Times New Roman" panose="02020603050405020304" pitchFamily="18" charset="0"/>
              </a:rPr>
              <a:t>Question &amp; Answer Session</a:t>
            </a:r>
            <a:endParaRPr lang="en-US" altLang="en-US" sz="1800"/>
          </a:p>
        </p:txBody>
      </p:sp>
      <p:sp>
        <p:nvSpPr>
          <p:cNvPr id="24579" name="Slide Number Placeholder 1">
            <a:extLst>
              <a:ext uri="{FF2B5EF4-FFF2-40B4-BE49-F238E27FC236}">
                <a16:creationId xmlns:a16="http://schemas.microsoft.com/office/drawing/2014/main" id="{9B89950C-B983-F42E-A682-A633FF3A834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D23A7AC1-F164-43BA-B7EC-CA97AFAAC886}" type="slidenum">
              <a:rPr lang="en-US" altLang="en-US" sz="1400" b="0">
                <a:latin typeface="Times New Roman" panose="02020603050405020304" pitchFamily="18" charset="0"/>
              </a:rPr>
              <a:pPr>
                <a:spcBef>
                  <a:spcPct val="0"/>
                </a:spcBef>
                <a:buClrTx/>
                <a:buFontTx/>
                <a:buNone/>
              </a:pPr>
              <a:t>33</a:t>
            </a:fld>
            <a:endParaRPr lang="en-US" altLang="en-US" sz="1400" b="0">
              <a:latin typeface="Times New Roman" panose="02020603050405020304" pitchFamily="18" charset="0"/>
            </a:endParaRPr>
          </a:p>
        </p:txBody>
      </p:sp>
      <p:sp>
        <p:nvSpPr>
          <p:cNvPr id="3" name="TextBox 2">
            <a:extLst>
              <a:ext uri="{FF2B5EF4-FFF2-40B4-BE49-F238E27FC236}">
                <a16:creationId xmlns:a16="http://schemas.microsoft.com/office/drawing/2014/main" id="{97E7031E-3847-9913-D15B-2ED52F9EA55C}"/>
              </a:ext>
            </a:extLst>
          </p:cNvPr>
          <p:cNvSpPr txBox="1"/>
          <p:nvPr/>
        </p:nvSpPr>
        <p:spPr>
          <a:xfrm>
            <a:off x="1877961" y="2694039"/>
            <a:ext cx="9132939" cy="523220"/>
          </a:xfrm>
          <a:prstGeom prst="rect">
            <a:avLst/>
          </a:prstGeom>
          <a:noFill/>
        </p:spPr>
        <p:txBody>
          <a:bodyPr wrap="square" rtlCol="0">
            <a:spAutoFit/>
          </a:bodyPr>
          <a:lstStyle/>
          <a:p>
            <a:pPr marL="457200" indent="-457200">
              <a:buFont typeface="Arial" panose="020B0604020202020204" pitchFamily="34" charset="0"/>
              <a:buChar char="•"/>
            </a:pPr>
            <a:r>
              <a:rPr lang="en-US" sz="2800" dirty="0"/>
              <a:t>DESCRIBE </a:t>
            </a:r>
            <a:r>
              <a:rPr lang="en-AU" sz="2800" dirty="0"/>
              <a:t>MICROBIOLOGICAL DIAGNOSTIC TECHNIQUES</a:t>
            </a:r>
            <a:endParaRPr lang="en-US" sz="2800" dirty="0"/>
          </a:p>
        </p:txBody>
      </p:sp>
    </p:spTree>
    <p:extLst>
      <p:ext uri="{BB962C8B-B14F-4D97-AF65-F5344CB8AC3E}">
        <p14:creationId xmlns:p14="http://schemas.microsoft.com/office/powerpoint/2010/main" val="3586215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95A76-6EB0-519A-D9F3-43A81833E388}"/>
              </a:ext>
            </a:extLst>
          </p:cNvPr>
          <p:cNvSpPr>
            <a:spLocks noGrp="1"/>
          </p:cNvSpPr>
          <p:nvPr>
            <p:ph type="title"/>
          </p:nvPr>
        </p:nvSpPr>
        <p:spPr/>
        <p:txBody>
          <a:bodyPr>
            <a:normAutofit/>
          </a:bodyPr>
          <a:lstStyle/>
          <a:p>
            <a:pPr>
              <a:defRPr/>
            </a:pPr>
            <a:r>
              <a:rPr lang="en-US" dirty="0">
                <a:cs typeface="Times New Roman" panose="02020603050405020304" pitchFamily="18" charset="0"/>
              </a:rPr>
              <a:t>REFERENCES</a:t>
            </a:r>
            <a:r>
              <a:rPr lang="en-US" dirty="0"/>
              <a:t> </a:t>
            </a:r>
            <a:br>
              <a:rPr lang="en-US" dirty="0"/>
            </a:br>
            <a:endParaRPr lang="en-US" sz="1650" dirty="0"/>
          </a:p>
        </p:txBody>
      </p:sp>
      <p:sp>
        <p:nvSpPr>
          <p:cNvPr id="23555" name="Slide Number Placeholder 2">
            <a:extLst>
              <a:ext uri="{FF2B5EF4-FFF2-40B4-BE49-F238E27FC236}">
                <a16:creationId xmlns:a16="http://schemas.microsoft.com/office/drawing/2014/main" id="{953499BE-BD4D-569D-730A-BBFAC3F2238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5E25002B-3B3D-4318-825D-D205A59F5FB6}" type="slidenum">
              <a:rPr lang="en-US" altLang="en-US" sz="1400" b="0">
                <a:latin typeface="Times New Roman" panose="02020603050405020304" pitchFamily="18" charset="0"/>
              </a:rPr>
              <a:pPr>
                <a:spcBef>
                  <a:spcPct val="0"/>
                </a:spcBef>
                <a:buClrTx/>
                <a:buFontTx/>
                <a:buNone/>
              </a:pPr>
              <a:t>34</a:t>
            </a:fld>
            <a:endParaRPr lang="en-US" altLang="en-US" sz="1400" b="0">
              <a:latin typeface="Times New Roman" panose="02020603050405020304" pitchFamily="18" charset="0"/>
            </a:endParaRPr>
          </a:p>
        </p:txBody>
      </p:sp>
      <p:sp>
        <p:nvSpPr>
          <p:cNvPr id="4" name="TextBox 3">
            <a:extLst>
              <a:ext uri="{FF2B5EF4-FFF2-40B4-BE49-F238E27FC236}">
                <a16:creationId xmlns:a16="http://schemas.microsoft.com/office/drawing/2014/main" id="{958996D8-A56D-705F-2DEC-86C6624B92BA}"/>
              </a:ext>
            </a:extLst>
          </p:cNvPr>
          <p:cNvSpPr txBox="1"/>
          <p:nvPr/>
        </p:nvSpPr>
        <p:spPr>
          <a:xfrm>
            <a:off x="3352800" y="2514600"/>
            <a:ext cx="6781800" cy="2677656"/>
          </a:xfrm>
          <a:prstGeom prst="rect">
            <a:avLst/>
          </a:prstGeom>
          <a:noFill/>
        </p:spPr>
        <p:txBody>
          <a:bodyPr>
            <a:spAutoFit/>
          </a:bodyPr>
          <a:lstStyle/>
          <a:p>
            <a:pPr marL="342900" indent="-342900">
              <a:buFont typeface="Arial" panose="020B0604020202020204" pitchFamily="34" charset="0"/>
              <a:buChar char="•"/>
              <a:defRPr/>
            </a:pPr>
            <a:r>
              <a:rPr lang="en-US" sz="2800" dirty="0"/>
              <a:t>Endodontic practices - Grossman</a:t>
            </a:r>
          </a:p>
          <a:p>
            <a:pPr marL="342900" indent="-342900">
              <a:buFont typeface="Arial" panose="020B0604020202020204" pitchFamily="34" charset="0"/>
              <a:buChar char="•"/>
              <a:defRPr/>
            </a:pPr>
            <a:r>
              <a:rPr lang="en-US" sz="2800" dirty="0"/>
              <a:t>Pathways of pulp – Cohen</a:t>
            </a:r>
          </a:p>
          <a:p>
            <a:pPr marL="342900" indent="-342900">
              <a:buFont typeface="Arial" panose="020B0604020202020204" pitchFamily="34" charset="0"/>
              <a:buChar char="•"/>
              <a:defRPr/>
            </a:pPr>
            <a:r>
              <a:rPr lang="en-US" sz="2800" dirty="0"/>
              <a:t>Textbook of Endodontics – Nisha Garg</a:t>
            </a:r>
          </a:p>
          <a:p>
            <a:pPr marL="342900" indent="-342900">
              <a:buFont typeface="Arial" panose="020B0604020202020204" pitchFamily="34" charset="0"/>
              <a:buChar char="•"/>
              <a:defRPr/>
            </a:pPr>
            <a:r>
              <a:rPr lang="en-US" sz="2800" dirty="0"/>
              <a:t>Endodontics - Ingle</a:t>
            </a:r>
          </a:p>
          <a:p>
            <a:pPr eaLnBrk="1" hangingPunct="1">
              <a:defRPr/>
            </a:pPr>
            <a:endParaRPr lang="en-US" sz="2800" dirty="0"/>
          </a:p>
          <a:p>
            <a:pPr eaLnBrk="1" hangingPunct="1">
              <a:defRPr/>
            </a:pPr>
            <a:endParaRPr lang="en-US" sz="2800" dirty="0"/>
          </a:p>
        </p:txBody>
      </p:sp>
    </p:spTree>
    <p:extLst>
      <p:ext uri="{BB962C8B-B14F-4D97-AF65-F5344CB8AC3E}">
        <p14:creationId xmlns:p14="http://schemas.microsoft.com/office/powerpoint/2010/main" val="33089297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BAEFFDC6-D517-BB29-3D63-5708CEDA4314}"/>
              </a:ext>
            </a:extLst>
          </p:cNvPr>
          <p:cNvSpPr txBox="1">
            <a:spLocks noChangeArrowheads="1"/>
          </p:cNvSpPr>
          <p:nvPr/>
        </p:nvSpPr>
        <p:spPr bwMode="auto">
          <a:xfrm>
            <a:off x="2362200" y="2667000"/>
            <a:ext cx="8123238"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en-US" sz="5400" b="0">
                <a:latin typeface="Algerian" panose="04020705040A02060702" pitchFamily="82" charset="0"/>
                <a:cs typeface="Times New Roman" panose="02020603050405020304" pitchFamily="18" charset="0"/>
              </a:rPr>
              <a:t>THANK YOU </a:t>
            </a:r>
            <a:endParaRPr lang="en-US" altLang="en-US" sz="5400" b="0">
              <a:latin typeface="Algerian" panose="04020705040A02060702" pitchFamily="82" charset="0"/>
            </a:endParaRPr>
          </a:p>
        </p:txBody>
      </p:sp>
      <p:sp>
        <p:nvSpPr>
          <p:cNvPr id="25603" name="Slide Number Placeholder 1">
            <a:extLst>
              <a:ext uri="{FF2B5EF4-FFF2-40B4-BE49-F238E27FC236}">
                <a16:creationId xmlns:a16="http://schemas.microsoft.com/office/drawing/2014/main" id="{5C5C945B-EE3E-7885-3513-579D036378C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9EA4A539-899C-4D99-8F5E-99B765CE2D58}" type="slidenum">
              <a:rPr lang="en-US" altLang="en-US" sz="1400" b="0">
                <a:latin typeface="Times New Roman" panose="02020603050405020304" pitchFamily="18" charset="0"/>
              </a:rPr>
              <a:pPr>
                <a:spcBef>
                  <a:spcPct val="0"/>
                </a:spcBef>
                <a:buClrTx/>
                <a:buFontTx/>
                <a:buNone/>
              </a:pPr>
              <a:t>35</a:t>
            </a:fld>
            <a:endParaRPr lang="en-US" altLang="en-US" sz="1400" b="0">
              <a:latin typeface="Times New Roman" panose="02020603050405020304" pitchFamily="18" charset="0"/>
            </a:endParaRPr>
          </a:p>
        </p:txBody>
      </p:sp>
    </p:spTree>
    <p:extLst>
      <p:ext uri="{BB962C8B-B14F-4D97-AF65-F5344CB8AC3E}">
        <p14:creationId xmlns:p14="http://schemas.microsoft.com/office/powerpoint/2010/main" val="4032275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99392"/>
            <a:ext cx="8435280" cy="1143000"/>
          </a:xfrm>
        </p:spPr>
        <p:txBody>
          <a:bodyPr/>
          <a:lstStyle/>
          <a:p>
            <a:r>
              <a:rPr lang="en-AU" b="1" dirty="0"/>
              <a:t>PROPIONIBACTERIUM</a:t>
            </a:r>
          </a:p>
        </p:txBody>
      </p:sp>
      <p:sp>
        <p:nvSpPr>
          <p:cNvPr id="5" name="Content Placeholder 4"/>
          <p:cNvSpPr>
            <a:spLocks noGrp="1"/>
          </p:cNvSpPr>
          <p:nvPr>
            <p:ph sz="quarter" idx="1"/>
          </p:nvPr>
        </p:nvSpPr>
        <p:spPr>
          <a:xfrm>
            <a:off x="1775520" y="1447800"/>
            <a:ext cx="8435280" cy="5077544"/>
          </a:xfrm>
        </p:spPr>
        <p:txBody>
          <a:bodyPr>
            <a:normAutofit/>
          </a:bodyPr>
          <a:lstStyle/>
          <a:p>
            <a:r>
              <a:rPr lang="en-AU" sz="3200" dirty="0"/>
              <a:t>Slow growing, non </a:t>
            </a:r>
            <a:r>
              <a:rPr lang="en-AU" sz="3200" dirty="0" err="1"/>
              <a:t>sporulating</a:t>
            </a:r>
            <a:r>
              <a:rPr lang="en-AU" sz="3200" dirty="0"/>
              <a:t>, Gram +</a:t>
            </a:r>
            <a:r>
              <a:rPr lang="en-AU" sz="3200" dirty="0" err="1"/>
              <a:t>ve</a:t>
            </a:r>
            <a:r>
              <a:rPr lang="en-AU" sz="3200" dirty="0"/>
              <a:t> </a:t>
            </a:r>
            <a:r>
              <a:rPr lang="en-AU" sz="3200" dirty="0" err="1"/>
              <a:t>anarobic</a:t>
            </a:r>
            <a:r>
              <a:rPr lang="en-AU" sz="3200" dirty="0"/>
              <a:t> rods with </a:t>
            </a:r>
            <a:r>
              <a:rPr lang="en-AU" sz="3200" dirty="0" err="1"/>
              <a:t>propionoc</a:t>
            </a:r>
            <a:r>
              <a:rPr lang="en-AU" sz="3200" dirty="0"/>
              <a:t> acid</a:t>
            </a:r>
          </a:p>
          <a:p>
            <a:endParaRPr lang="en-AU" sz="3200" dirty="0"/>
          </a:p>
          <a:p>
            <a:r>
              <a:rPr lang="en-AU" sz="3200" dirty="0"/>
              <a:t>Normal </a:t>
            </a:r>
            <a:r>
              <a:rPr lang="en-AU" sz="3200" dirty="0" err="1"/>
              <a:t>inhabitnts</a:t>
            </a:r>
            <a:r>
              <a:rPr lang="en-AU" sz="3200" dirty="0"/>
              <a:t> of skin, usually non pathogenic</a:t>
            </a:r>
          </a:p>
          <a:p>
            <a:endParaRPr lang="en-AU" sz="3200" dirty="0"/>
          </a:p>
          <a:p>
            <a:r>
              <a:rPr lang="en-AU" sz="3200" dirty="0"/>
              <a:t>They can be </a:t>
            </a:r>
            <a:r>
              <a:rPr lang="en-AU" sz="3200" dirty="0" err="1"/>
              <a:t>oppertunistic</a:t>
            </a:r>
            <a:r>
              <a:rPr lang="en-AU" sz="3200" dirty="0"/>
              <a:t> pathogen causing acnes </a:t>
            </a:r>
            <a:r>
              <a:rPr lang="en-AU" sz="3200" dirty="0" err="1"/>
              <a:t>valgaris,brain</a:t>
            </a:r>
            <a:r>
              <a:rPr lang="en-AU" sz="3200" dirty="0"/>
              <a:t> abscesses, CNS </a:t>
            </a:r>
            <a:r>
              <a:rPr lang="en-AU" sz="3200" dirty="0" err="1"/>
              <a:t>inf</a:t>
            </a:r>
            <a:r>
              <a:rPr lang="en-AU" sz="3200" dirty="0"/>
              <a:t> and infective </a:t>
            </a:r>
            <a:r>
              <a:rPr lang="en-AU" sz="3200" dirty="0" err="1"/>
              <a:t>endocarditis</a:t>
            </a:r>
            <a:endParaRPr lang="en-AU" sz="3200" dirty="0"/>
          </a:p>
        </p:txBody>
      </p:sp>
      <p:sp>
        <p:nvSpPr>
          <p:cNvPr id="7" name="Slide Number Placeholder 6"/>
          <p:cNvSpPr>
            <a:spLocks noGrp="1"/>
          </p:cNvSpPr>
          <p:nvPr>
            <p:ph type="sldNum" sz="quarter" idx="12"/>
          </p:nvPr>
        </p:nvSpPr>
        <p:spPr/>
        <p:txBody>
          <a:bodyPr/>
          <a:lstStyle/>
          <a:p>
            <a:fld id="{9E78C9EA-A0E9-4CC6-B5CF-6D7A8352DCB3}" type="slidenum">
              <a:rPr lang="en-AU" smtClean="0"/>
              <a:pPr/>
              <a:t>4</a:t>
            </a:fld>
            <a:endParaRPr lang="en-A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r>
              <a:rPr lang="en-AU" sz="3200" dirty="0" err="1"/>
              <a:t>a/w</a:t>
            </a:r>
            <a:r>
              <a:rPr lang="en-AU" sz="3200" dirty="0"/>
              <a:t> </a:t>
            </a:r>
            <a:r>
              <a:rPr lang="en-AU" sz="3200" dirty="0" err="1"/>
              <a:t>inf</a:t>
            </a:r>
            <a:r>
              <a:rPr lang="en-AU" sz="3200" dirty="0"/>
              <a:t> of </a:t>
            </a:r>
            <a:r>
              <a:rPr lang="en-AU" sz="3200" dirty="0" err="1"/>
              <a:t>lacrimal</a:t>
            </a:r>
            <a:r>
              <a:rPr lang="en-AU" sz="3200" dirty="0"/>
              <a:t> app</a:t>
            </a:r>
          </a:p>
          <a:p>
            <a:endParaRPr lang="en-AU" sz="3200" dirty="0"/>
          </a:p>
          <a:p>
            <a:r>
              <a:rPr lang="en-AU" sz="3200" dirty="0"/>
              <a:t>Cultured from shallow and deep coronal caries, as well as from deep layer of infected root canal dentin</a:t>
            </a:r>
          </a:p>
          <a:p>
            <a:endParaRPr lang="en-AU" sz="3200" dirty="0"/>
          </a:p>
          <a:p>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5</a:t>
            </a:fld>
            <a:endParaRPr lang="en-A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99392"/>
            <a:ext cx="8435280" cy="1143000"/>
          </a:xfrm>
        </p:spPr>
        <p:txBody>
          <a:bodyPr/>
          <a:lstStyle/>
          <a:p>
            <a:r>
              <a:rPr lang="en-AU" dirty="0"/>
              <a:t>prevalence</a:t>
            </a:r>
          </a:p>
        </p:txBody>
      </p:sp>
      <p:sp>
        <p:nvSpPr>
          <p:cNvPr id="5" name="Content Placeholder 4"/>
          <p:cNvSpPr>
            <a:spLocks noGrp="1"/>
          </p:cNvSpPr>
          <p:nvPr>
            <p:ph sz="quarter" idx="1"/>
          </p:nvPr>
        </p:nvSpPr>
        <p:spPr>
          <a:xfrm>
            <a:off x="1775520" y="1447800"/>
            <a:ext cx="8435280" cy="4572000"/>
          </a:xfrm>
        </p:spPr>
        <p:txBody>
          <a:bodyPr>
            <a:normAutofit/>
          </a:bodyPr>
          <a:lstStyle/>
          <a:p>
            <a:r>
              <a:rPr lang="en-AU" sz="3200" dirty="0"/>
              <a:t>Detected in 52% of failed </a:t>
            </a:r>
            <a:r>
              <a:rPr lang="en-AU" sz="3200" dirty="0" err="1"/>
              <a:t>endo</a:t>
            </a:r>
            <a:r>
              <a:rPr lang="en-AU" sz="3200" dirty="0"/>
              <a:t> cases</a:t>
            </a:r>
          </a:p>
          <a:p>
            <a:endParaRPr lang="en-AU" sz="3200" dirty="0"/>
          </a:p>
          <a:p>
            <a:r>
              <a:rPr lang="en-AU" sz="3200" dirty="0"/>
              <a:t>In teeth with </a:t>
            </a:r>
            <a:r>
              <a:rPr lang="en-AU" sz="3200" dirty="0" err="1"/>
              <a:t>api.perio</a:t>
            </a:r>
            <a:r>
              <a:rPr lang="en-AU" sz="3200" dirty="0"/>
              <a:t> undergoing RCT , the most frequent isolated Gram +</a:t>
            </a:r>
            <a:r>
              <a:rPr lang="en-AU" sz="3200" dirty="0" err="1"/>
              <a:t>ve</a:t>
            </a:r>
            <a:r>
              <a:rPr lang="en-AU" sz="3200" dirty="0"/>
              <a:t> rod is </a:t>
            </a:r>
            <a:r>
              <a:rPr lang="en-AU" sz="3200" dirty="0" err="1"/>
              <a:t>P.propionicum</a:t>
            </a:r>
            <a:r>
              <a:rPr lang="en-AU" sz="3200" dirty="0"/>
              <a:t> in addition to O.uli and </a:t>
            </a:r>
            <a:r>
              <a:rPr lang="en-AU" sz="3200" dirty="0" err="1"/>
              <a:t>L.paracasei</a:t>
            </a:r>
            <a:endParaRPr lang="en-AU" sz="3200" dirty="0"/>
          </a:p>
          <a:p>
            <a:endParaRPr lang="en-AU" sz="3200" dirty="0"/>
          </a:p>
          <a:p>
            <a:r>
              <a:rPr lang="en-AU" sz="3200" dirty="0"/>
              <a:t>Detected in refractory </a:t>
            </a:r>
            <a:r>
              <a:rPr lang="en-AU" sz="3200" dirty="0" err="1"/>
              <a:t>endo</a:t>
            </a:r>
            <a:r>
              <a:rPr lang="en-AU" sz="3200" dirty="0"/>
              <a:t> cases that don’t respond to conventional </a:t>
            </a:r>
            <a:r>
              <a:rPr lang="en-AU" sz="3200" dirty="0" err="1"/>
              <a:t>endo</a:t>
            </a:r>
            <a:r>
              <a:rPr lang="en-AU" sz="3200" dirty="0"/>
              <a:t> therapy</a:t>
            </a:r>
          </a:p>
        </p:txBody>
      </p:sp>
      <p:sp>
        <p:nvSpPr>
          <p:cNvPr id="7" name="Slide Number Placeholder 6"/>
          <p:cNvSpPr>
            <a:spLocks noGrp="1"/>
          </p:cNvSpPr>
          <p:nvPr>
            <p:ph type="sldNum" sz="quarter" idx="12"/>
          </p:nvPr>
        </p:nvSpPr>
        <p:spPr/>
        <p:txBody>
          <a:bodyPr/>
          <a:lstStyle/>
          <a:p>
            <a:fld id="{9E78C9EA-A0E9-4CC6-B5CF-6D7A8352DCB3}" type="slidenum">
              <a:rPr lang="en-AU" smtClean="0"/>
              <a:pPr/>
              <a:t>6</a:t>
            </a:fld>
            <a:endParaRPr lang="en-A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0"/>
            <a:ext cx="8435280" cy="1143000"/>
          </a:xfrm>
        </p:spPr>
        <p:txBody>
          <a:bodyPr/>
          <a:lstStyle/>
          <a:p>
            <a:r>
              <a:rPr lang="en-AU" dirty="0"/>
              <a:t>Potential role</a:t>
            </a:r>
          </a:p>
        </p:txBody>
      </p:sp>
      <p:sp>
        <p:nvSpPr>
          <p:cNvPr id="5" name="Content Placeholder 4"/>
          <p:cNvSpPr>
            <a:spLocks noGrp="1"/>
          </p:cNvSpPr>
          <p:nvPr>
            <p:ph sz="quarter" idx="1"/>
          </p:nvPr>
        </p:nvSpPr>
        <p:spPr>
          <a:xfrm>
            <a:off x="1703512" y="1447800"/>
            <a:ext cx="8507288" cy="5005536"/>
          </a:xfrm>
        </p:spPr>
        <p:txBody>
          <a:bodyPr>
            <a:normAutofit/>
          </a:bodyPr>
          <a:lstStyle/>
          <a:p>
            <a:r>
              <a:rPr lang="en-AU" sz="3200" dirty="0"/>
              <a:t>Ability to penetrate dentinal tubules</a:t>
            </a:r>
          </a:p>
          <a:p>
            <a:endParaRPr lang="en-AU" sz="3200" dirty="0"/>
          </a:p>
          <a:p>
            <a:r>
              <a:rPr lang="en-AU" sz="3200" dirty="0"/>
              <a:t>Surface </a:t>
            </a:r>
            <a:r>
              <a:rPr lang="en-AU" sz="3200" dirty="0" err="1"/>
              <a:t>fibrillar</a:t>
            </a:r>
            <a:r>
              <a:rPr lang="en-AU" sz="3200" dirty="0"/>
              <a:t> layer contributes to resistance to phagocytes</a:t>
            </a:r>
          </a:p>
          <a:p>
            <a:endParaRPr lang="en-AU" sz="3200" dirty="0"/>
          </a:p>
          <a:p>
            <a:r>
              <a:rPr lang="en-AU" sz="3200" dirty="0"/>
              <a:t>Can survive </a:t>
            </a:r>
            <a:r>
              <a:rPr lang="en-AU" sz="3200" dirty="0" err="1"/>
              <a:t>intracellularly</a:t>
            </a:r>
            <a:r>
              <a:rPr lang="en-AU" sz="3200" dirty="0"/>
              <a:t> in macrophages</a:t>
            </a:r>
          </a:p>
          <a:p>
            <a:endParaRPr lang="en-AU" sz="3200" dirty="0"/>
          </a:p>
          <a:p>
            <a:r>
              <a:rPr lang="en-AU" sz="3200" dirty="0"/>
              <a:t>Can also survive at low oxidation potential in human tissue</a:t>
            </a:r>
          </a:p>
          <a:p>
            <a:endParaRPr lang="en-AU" sz="3200" dirty="0"/>
          </a:p>
          <a:p>
            <a:endParaRPr lang="en-AU" sz="3200" dirty="0"/>
          </a:p>
        </p:txBody>
      </p:sp>
      <p:sp>
        <p:nvSpPr>
          <p:cNvPr id="7" name="Slide Number Placeholder 6"/>
          <p:cNvSpPr>
            <a:spLocks noGrp="1"/>
          </p:cNvSpPr>
          <p:nvPr>
            <p:ph type="sldNum" sz="quarter" idx="12"/>
          </p:nvPr>
        </p:nvSpPr>
        <p:spPr/>
        <p:txBody>
          <a:bodyPr/>
          <a:lstStyle/>
          <a:p>
            <a:fld id="{9E78C9EA-A0E9-4CC6-B5CF-6D7A8352DCB3}" type="slidenum">
              <a:rPr lang="en-AU" smtClean="0"/>
              <a:pPr/>
              <a:t>7</a:t>
            </a:fld>
            <a:endParaRPr lang="en-A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r>
              <a:rPr lang="en-AU" sz="3200" dirty="0"/>
              <a:t>Produces </a:t>
            </a:r>
            <a:r>
              <a:rPr lang="en-AU" sz="3200" dirty="0" err="1"/>
              <a:t>proinflammatory</a:t>
            </a:r>
            <a:r>
              <a:rPr lang="en-AU" sz="3200" dirty="0"/>
              <a:t> mediators like lipase, neuraminidases, </a:t>
            </a:r>
            <a:r>
              <a:rPr lang="en-AU" sz="3200" dirty="0" err="1"/>
              <a:t>phosphatases</a:t>
            </a:r>
            <a:r>
              <a:rPr lang="en-AU" sz="3200" dirty="0"/>
              <a:t>, and proteases</a:t>
            </a:r>
          </a:p>
          <a:p>
            <a:endParaRPr lang="en-AU" sz="3200" dirty="0"/>
          </a:p>
          <a:p>
            <a:r>
              <a:rPr lang="en-AU" sz="3200" dirty="0"/>
              <a:t>Can induce production of IL-1</a:t>
            </a:r>
            <a:r>
              <a:rPr lang="el-GR" sz="3200" dirty="0">
                <a:latin typeface="Corbel"/>
              </a:rPr>
              <a:t> α</a:t>
            </a:r>
            <a:r>
              <a:rPr lang="en-AU" sz="3200" dirty="0"/>
              <a:t>, IL-1</a:t>
            </a:r>
            <a:r>
              <a:rPr lang="el-GR" sz="3200" dirty="0">
                <a:latin typeface="Corbel"/>
              </a:rPr>
              <a:t>β</a:t>
            </a:r>
            <a:r>
              <a:rPr lang="en-AU" sz="3200" dirty="0">
                <a:latin typeface="Corbel"/>
              </a:rPr>
              <a:t>, </a:t>
            </a:r>
            <a:r>
              <a:rPr lang="en-AU" sz="3200" dirty="0"/>
              <a:t>IL-8 and TNF-</a:t>
            </a:r>
            <a:r>
              <a:rPr lang="el-GR" sz="3200" dirty="0">
                <a:latin typeface="Corbel"/>
              </a:rPr>
              <a:t> α</a:t>
            </a:r>
            <a:r>
              <a:rPr lang="en-AU" sz="3200" dirty="0">
                <a:latin typeface="Corbel"/>
              </a:rPr>
              <a:t> </a:t>
            </a:r>
            <a:r>
              <a:rPr lang="en-AU" sz="3200" dirty="0"/>
              <a:t>by </a:t>
            </a:r>
            <a:r>
              <a:rPr lang="en-AU" sz="3200" dirty="0" err="1"/>
              <a:t>monocytes</a:t>
            </a:r>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8</a:t>
            </a:fld>
            <a:endParaRPr lang="en-A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27384"/>
            <a:ext cx="8435280" cy="1143000"/>
          </a:xfrm>
        </p:spPr>
        <p:txBody>
          <a:bodyPr/>
          <a:lstStyle/>
          <a:p>
            <a:r>
              <a:rPr lang="en-AU" dirty="0"/>
              <a:t>YEAST</a:t>
            </a:r>
          </a:p>
        </p:txBody>
      </p:sp>
      <p:sp>
        <p:nvSpPr>
          <p:cNvPr id="5" name="Content Placeholder 4"/>
          <p:cNvSpPr>
            <a:spLocks noGrp="1"/>
          </p:cNvSpPr>
          <p:nvPr>
            <p:ph sz="quarter" idx="1"/>
          </p:nvPr>
        </p:nvSpPr>
        <p:spPr>
          <a:xfrm>
            <a:off x="1703512" y="1268760"/>
            <a:ext cx="8507288" cy="5256584"/>
          </a:xfrm>
        </p:spPr>
        <p:txBody>
          <a:bodyPr>
            <a:normAutofit/>
          </a:bodyPr>
          <a:lstStyle/>
          <a:p>
            <a:r>
              <a:rPr lang="en-AU" sz="3200" dirty="0"/>
              <a:t>Unicellular fungi</a:t>
            </a:r>
          </a:p>
          <a:p>
            <a:endParaRPr lang="en-AU" sz="3200" dirty="0"/>
          </a:p>
          <a:p>
            <a:r>
              <a:rPr lang="en-AU" sz="3200" dirty="0"/>
              <a:t>Belongs to heterogeneous genus Candida</a:t>
            </a:r>
          </a:p>
          <a:p>
            <a:endParaRPr lang="en-AU" sz="3200" dirty="0"/>
          </a:p>
          <a:p>
            <a:r>
              <a:rPr lang="en-AU" sz="3200" dirty="0"/>
              <a:t>Member of </a:t>
            </a:r>
            <a:r>
              <a:rPr lang="en-AU" sz="3200" dirty="0" err="1"/>
              <a:t>commensal</a:t>
            </a:r>
            <a:r>
              <a:rPr lang="en-AU" sz="3200" dirty="0"/>
              <a:t> </a:t>
            </a:r>
            <a:r>
              <a:rPr lang="en-AU" sz="3200" dirty="0" err="1"/>
              <a:t>microbiota</a:t>
            </a:r>
            <a:r>
              <a:rPr lang="en-AU" sz="3200" dirty="0"/>
              <a:t> in many parts of body</a:t>
            </a:r>
          </a:p>
          <a:p>
            <a:endParaRPr lang="en-AU" sz="3200" dirty="0"/>
          </a:p>
          <a:p>
            <a:r>
              <a:rPr lang="en-AU" sz="3200" dirty="0"/>
              <a:t>Can be </a:t>
            </a:r>
            <a:r>
              <a:rPr lang="en-AU" sz="3200" dirty="0" err="1"/>
              <a:t>oppertunistic</a:t>
            </a:r>
            <a:r>
              <a:rPr lang="en-AU" sz="3200" dirty="0"/>
              <a:t> pathogens</a:t>
            </a:r>
          </a:p>
          <a:p>
            <a:endParaRPr lang="en-AU" sz="3200" dirty="0"/>
          </a:p>
        </p:txBody>
      </p:sp>
      <p:sp>
        <p:nvSpPr>
          <p:cNvPr id="7" name="Slide Number Placeholder 6"/>
          <p:cNvSpPr>
            <a:spLocks noGrp="1"/>
          </p:cNvSpPr>
          <p:nvPr>
            <p:ph type="sldNum" sz="quarter" idx="12"/>
          </p:nvPr>
        </p:nvSpPr>
        <p:spPr/>
        <p:txBody>
          <a:bodyPr/>
          <a:lstStyle/>
          <a:p>
            <a:fld id="{9E78C9EA-A0E9-4CC6-B5CF-6D7A8352DCB3}" type="slidenum">
              <a:rPr lang="en-AU" smtClean="0"/>
              <a:pPr/>
              <a:t>9</a:t>
            </a:fld>
            <a:endParaRPr lang="en-AU"/>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1247</Words>
  <Application>Microsoft Office PowerPoint</Application>
  <PresentationFormat>Widescreen</PresentationFormat>
  <Paragraphs>293</Paragraphs>
  <Slides>35</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Algerian</vt:lpstr>
      <vt:lpstr>Arial</vt:lpstr>
      <vt:lpstr>Book Antiqua</vt:lpstr>
      <vt:lpstr>Calibri</vt:lpstr>
      <vt:lpstr>Calibri Light</vt:lpstr>
      <vt:lpstr>Corbel</vt:lpstr>
      <vt:lpstr>Times New Roman</vt:lpstr>
      <vt:lpstr>Wingdings</vt:lpstr>
      <vt:lpstr>Office Theme</vt:lpstr>
      <vt:lpstr>PowerPoint Presentation</vt:lpstr>
      <vt:lpstr>Specific learning Objectives </vt:lpstr>
      <vt:lpstr>TABLE OF CONTENT: </vt:lpstr>
      <vt:lpstr>PROPIONIBACTERIUM</vt:lpstr>
      <vt:lpstr>PowerPoint Presentation</vt:lpstr>
      <vt:lpstr>prevalence</vt:lpstr>
      <vt:lpstr>Potential role</vt:lpstr>
      <vt:lpstr>PowerPoint Presentation</vt:lpstr>
      <vt:lpstr>YEAST</vt:lpstr>
      <vt:lpstr>PowerPoint Presentation</vt:lpstr>
      <vt:lpstr>PowerPoint Presentation</vt:lpstr>
      <vt:lpstr>prevalence</vt:lpstr>
      <vt:lpstr>PowerPoint Presentation</vt:lpstr>
      <vt:lpstr>Potential role</vt:lpstr>
      <vt:lpstr>PowerPoint Presentation</vt:lpstr>
      <vt:lpstr>MICROBIOLOGICAL DIAGNOSTIC TECHNIQUES</vt:lpstr>
      <vt:lpstr>PowerPoint Presentation</vt:lpstr>
      <vt:lpstr>CULTURE METHOD</vt:lpstr>
      <vt:lpstr>PowerPoint Presentation</vt:lpstr>
      <vt:lpstr>PowerPoint Presentation</vt:lpstr>
      <vt:lpstr>PowerPoint Presentation</vt:lpstr>
      <vt:lpstr>PowerPoint Presentation</vt:lpstr>
      <vt:lpstr>DIFFICULTIES IN CULTURING</vt:lpstr>
      <vt:lpstr>PowerPoint Presentation</vt:lpstr>
      <vt:lpstr>PowerPoint Presentation</vt:lpstr>
      <vt:lpstr>PowerPoint Presentation</vt:lpstr>
      <vt:lpstr>MICROSCOPY</vt:lpstr>
      <vt:lpstr>IMMUNOLOGICAL METHODS</vt:lpstr>
      <vt:lpstr>PowerPoint Presentation</vt:lpstr>
      <vt:lpstr>PowerPoint Presentation</vt:lpstr>
      <vt:lpstr> Teaching Materials  </vt:lpstr>
      <vt:lpstr>TAKE HOME MESSEGE/ FOR THE TOPIC COVERED (SUMMARY)  </vt:lpstr>
      <vt:lpstr>Question &amp; Answer Session</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GAURAV DEORE</dc:creator>
  <cp:lastModifiedBy>shalvi wadighare</cp:lastModifiedBy>
  <cp:revision>5</cp:revision>
  <dcterms:created xsi:type="dcterms:W3CDTF">2023-04-18T18:08:58Z</dcterms:created>
  <dcterms:modified xsi:type="dcterms:W3CDTF">2023-04-19T04:46:52Z</dcterms:modified>
</cp:coreProperties>
</file>